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60" r:id="rId4"/>
    <p:sldId id="264" r:id="rId5"/>
    <p:sldId id="265" r:id="rId6"/>
    <p:sldId id="278" r:id="rId7"/>
    <p:sldId id="261" r:id="rId8"/>
    <p:sldId id="270" r:id="rId9"/>
    <p:sldId id="272" r:id="rId10"/>
    <p:sldId id="273" r:id="rId11"/>
    <p:sldId id="274" r:id="rId12"/>
    <p:sldId id="276" r:id="rId13"/>
    <p:sldId id="275"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4660"/>
  </p:normalViewPr>
  <p:slideViewPr>
    <p:cSldViewPr>
      <p:cViewPr>
        <p:scale>
          <a:sx n="66" d="100"/>
          <a:sy n="66" d="100"/>
        </p:scale>
        <p:origin x="-14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120A7EE-D3D2-4832-9418-27CBC303855B}" type="datetimeFigureOut">
              <a:rPr lang="en-GB" smtClean="0"/>
              <a:t>17/10/2016</a:t>
            </a:fld>
            <a:endParaRPr lang="en-GB"/>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026A4BA-5CC9-4B05-A3C6-ABDE61555F0B}" type="slidenum">
              <a:rPr lang="en-GB" smtClean="0"/>
              <a:t>‹#›</a:t>
            </a:fld>
            <a:endParaRPr lang="en-GB"/>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0A7EE-D3D2-4832-9418-27CBC303855B}" type="datetimeFigureOut">
              <a:rPr lang="en-GB" smtClean="0"/>
              <a:t>17/10/2016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0A7EE-D3D2-4832-9418-27CBC303855B}" type="datetimeFigureOut">
              <a:rPr lang="en-GB" smtClean="0"/>
              <a:t>17/10/2016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0A7EE-D3D2-4832-9418-27CBC303855B}" type="datetimeFigureOut">
              <a:rPr lang="en-GB" smtClean="0"/>
              <a:t>17/10/2016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0A7EE-D3D2-4832-9418-27CBC303855B}" type="datetimeFigureOut">
              <a:rPr lang="en-GB" smtClean="0"/>
              <a:t>17/10/2016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120A7EE-D3D2-4832-9418-27CBC303855B}" type="datetimeFigureOut">
              <a:rPr lang="en-GB" smtClean="0"/>
              <a:t>17/10/2016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6A4BA-5CC9-4B05-A3C6-ABDE61555F0B}" type="slidenum">
              <a:rPr lang="en-GB" smtClean="0"/>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120A7EE-D3D2-4832-9418-27CBC303855B}" type="datetimeFigureOut">
              <a:rPr lang="en-GB" smtClean="0"/>
              <a:t>17/10/2016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26A4BA-5CC9-4B05-A3C6-ABDE61555F0B}" type="slidenum">
              <a:rPr lang="en-GB" smtClean="0"/>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20A7EE-D3D2-4832-9418-27CBC303855B}" type="datetimeFigureOut">
              <a:rPr lang="en-GB" smtClean="0"/>
              <a:t>17/10/2016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0A7EE-D3D2-4832-9418-27CBC303855B}" type="datetimeFigureOut">
              <a:rPr lang="en-GB" smtClean="0"/>
              <a:t>17/10/2016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0A7EE-D3D2-4832-9418-27CBC303855B}" type="datetimeFigureOut">
              <a:rPr lang="en-GB" smtClean="0"/>
              <a:t>17/10/2016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0A7EE-D3D2-4832-9418-27CBC303855B}" type="datetimeFigureOut">
              <a:rPr lang="en-GB" smtClean="0"/>
              <a:t>17/10/2016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6A4BA-5CC9-4B05-A3C6-ABDE61555F0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120A7EE-D3D2-4832-9418-27CBC303855B}" type="datetimeFigureOut">
              <a:rPr lang="en-GB" smtClean="0"/>
              <a:t>17/10/2016</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026A4BA-5CC9-4B05-A3C6-ABDE61555F0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371020">
            <a:off x="3199955" y="2960432"/>
            <a:ext cx="4824536" cy="2862322"/>
          </a:xfrm>
          <a:prstGeom prst="rect">
            <a:avLst/>
          </a:prstGeom>
          <a:noFill/>
        </p:spPr>
        <p:txBody>
          <a:bodyPr wrap="square" rtlCol="0">
            <a:spAutoFit/>
          </a:bodyPr>
          <a:lstStyle/>
          <a:p>
            <a:pPr algn="ctr"/>
            <a:r>
              <a:rPr lang="en-GB" sz="6000" dirty="0" smtClean="0">
                <a:latin typeface="Arial Rounded MT Bold" panose="020F0704030504030204" pitchFamily="34" charset="0"/>
              </a:rPr>
              <a:t>Comparison   is the thief    of joy</a:t>
            </a:r>
            <a:endParaRPr lang="en-GB" sz="6000" dirty="0">
              <a:latin typeface="Arial Rounded MT Bold" panose="020F0704030504030204" pitchFamily="34" charset="0"/>
            </a:endParaRPr>
          </a:p>
        </p:txBody>
      </p:sp>
      <p:sp>
        <p:nvSpPr>
          <p:cNvPr id="8" name="TextBox 7"/>
          <p:cNvSpPr txBox="1"/>
          <p:nvPr/>
        </p:nvSpPr>
        <p:spPr>
          <a:xfrm rot="20594563">
            <a:off x="642817" y="4469690"/>
            <a:ext cx="2450318" cy="1077218"/>
          </a:xfrm>
          <a:prstGeom prst="rect">
            <a:avLst/>
          </a:prstGeom>
          <a:noFill/>
        </p:spPr>
        <p:txBody>
          <a:bodyPr wrap="square" rtlCol="0">
            <a:spAutoFit/>
          </a:bodyPr>
          <a:lstStyle/>
          <a:p>
            <a:pPr algn="ctr"/>
            <a:r>
              <a:rPr lang="en-GB" sz="3200" dirty="0" smtClean="0">
                <a:latin typeface="Arial Rounded MT Bold" panose="020F0704030504030204" pitchFamily="34" charset="0"/>
              </a:rPr>
              <a:t>Galatians 5   v25&amp;26</a:t>
            </a:r>
            <a:endParaRPr lang="en-GB" sz="3200" dirty="0">
              <a:latin typeface="Arial Rounded MT Bold" panose="020F0704030504030204" pitchFamily="34" charset="0"/>
            </a:endParaRPr>
          </a:p>
        </p:txBody>
      </p:sp>
    </p:spTree>
    <p:extLst>
      <p:ext uri="{BB962C8B-B14F-4D97-AF65-F5344CB8AC3E}">
        <p14:creationId xmlns:p14="http://schemas.microsoft.com/office/powerpoint/2010/main" val="39446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1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311351"/>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Avoiding the comparison trap</a:t>
            </a:r>
            <a:endParaRPr lang="en-GB" sz="3600" b="1" u="sng" dirty="0">
              <a:latin typeface="Arial Rounded MT Bold" panose="020F0704030504030204" pitchFamily="34" charset="0"/>
            </a:endParaRPr>
          </a:p>
        </p:txBody>
      </p:sp>
      <p:sp>
        <p:nvSpPr>
          <p:cNvPr id="2" name="Oval 1"/>
          <p:cNvSpPr/>
          <p:nvPr/>
        </p:nvSpPr>
        <p:spPr>
          <a:xfrm>
            <a:off x="2699791" y="2708921"/>
            <a:ext cx="3543913" cy="17281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600" b="1" dirty="0" smtClean="0">
                <a:latin typeface="Arial Rounded MT Bold" panose="020F0704030504030204" pitchFamily="34" charset="0"/>
              </a:rPr>
              <a:t>KNOW WHO YOU ARE</a:t>
            </a:r>
            <a:endParaRPr lang="en-GB" sz="3600" b="1" dirty="0">
              <a:latin typeface="Arial Rounded MT Bold" panose="020F0704030504030204" pitchFamily="34" charset="0"/>
            </a:endParaRPr>
          </a:p>
        </p:txBody>
      </p:sp>
      <p:cxnSp>
        <p:nvCxnSpPr>
          <p:cNvPr id="6" name="Curved Connector 5"/>
          <p:cNvCxnSpPr/>
          <p:nvPr/>
        </p:nvCxnSpPr>
        <p:spPr>
          <a:xfrm rot="5400000" flipH="1" flipV="1">
            <a:off x="5911145" y="2934942"/>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5941551" y="2060848"/>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Read the word</a:t>
            </a:r>
            <a:endParaRPr lang="en-GB" sz="2000" dirty="0">
              <a:solidFill>
                <a:srgbClr val="002060"/>
              </a:solidFill>
              <a:latin typeface="Arial Rounded MT Bold" panose="020F0704030504030204" pitchFamily="34" charset="0"/>
            </a:endParaRPr>
          </a:p>
        </p:txBody>
      </p:sp>
      <p:cxnSp>
        <p:nvCxnSpPr>
          <p:cNvPr id="11" name="Curved Connector 10"/>
          <p:cNvCxnSpPr/>
          <p:nvPr/>
        </p:nvCxnSpPr>
        <p:spPr>
          <a:xfrm rot="16200000" flipH="1">
            <a:off x="5409133" y="4062950"/>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2" name="Oval 11"/>
          <p:cNvSpPr/>
          <p:nvPr/>
        </p:nvSpPr>
        <p:spPr>
          <a:xfrm>
            <a:off x="5292080" y="4825159"/>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Let God affirm you</a:t>
            </a:r>
            <a:endParaRPr lang="en-GB" sz="2000" dirty="0">
              <a:solidFill>
                <a:srgbClr val="002060"/>
              </a:solidFill>
              <a:latin typeface="Arial Rounded MT Bold" panose="020F0704030504030204" pitchFamily="34" charset="0"/>
            </a:endParaRPr>
          </a:p>
        </p:txBody>
      </p:sp>
      <p:cxnSp>
        <p:nvCxnSpPr>
          <p:cNvPr id="13" name="Curved Connector 12"/>
          <p:cNvCxnSpPr/>
          <p:nvPr/>
        </p:nvCxnSpPr>
        <p:spPr>
          <a:xfrm rot="16200000" flipV="1">
            <a:off x="2902632" y="2451355"/>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4" name="Oval 13"/>
          <p:cNvSpPr/>
          <p:nvPr/>
        </p:nvSpPr>
        <p:spPr>
          <a:xfrm flipH="1">
            <a:off x="1405045" y="1268760"/>
            <a:ext cx="2446873" cy="119016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Recognise who others are</a:t>
            </a:r>
            <a:endParaRPr lang="en-GB" sz="2000" dirty="0">
              <a:solidFill>
                <a:srgbClr val="002060"/>
              </a:solidFill>
              <a:latin typeface="Arial Rounded MT Bold" panose="020F0704030504030204" pitchFamily="34" charset="0"/>
            </a:endParaRPr>
          </a:p>
        </p:txBody>
      </p:sp>
      <p:cxnSp>
        <p:nvCxnSpPr>
          <p:cNvPr id="15" name="Curved Connector 14"/>
          <p:cNvCxnSpPr/>
          <p:nvPr/>
        </p:nvCxnSpPr>
        <p:spPr>
          <a:xfrm rot="5400000">
            <a:off x="2572576" y="385289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6" name="Oval 15"/>
          <p:cNvSpPr/>
          <p:nvPr/>
        </p:nvSpPr>
        <p:spPr>
          <a:xfrm flipH="1">
            <a:off x="1045007" y="4615099"/>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Open your gifts</a:t>
            </a:r>
            <a:endParaRPr lang="en-GB" sz="24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10604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311351"/>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Avoiding the comparison trap</a:t>
            </a:r>
            <a:endParaRPr lang="en-GB" sz="3600" b="1" u="sng" dirty="0">
              <a:latin typeface="Arial Rounded MT Bold" panose="020F0704030504030204" pitchFamily="34" charset="0"/>
            </a:endParaRPr>
          </a:p>
        </p:txBody>
      </p:sp>
      <p:sp>
        <p:nvSpPr>
          <p:cNvPr id="2" name="Oval 1"/>
          <p:cNvSpPr/>
          <p:nvPr/>
        </p:nvSpPr>
        <p:spPr>
          <a:xfrm>
            <a:off x="2132688" y="2228983"/>
            <a:ext cx="4909666" cy="21602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dirty="0" smtClean="0">
                <a:latin typeface="Arial Rounded MT Bold" panose="020F0704030504030204" pitchFamily="34" charset="0"/>
              </a:rPr>
              <a:t>PUT AWAY THE MEASURING STICK</a:t>
            </a:r>
            <a:endParaRPr lang="en-GB" sz="3200" b="1" dirty="0">
              <a:latin typeface="Arial Rounded MT Bold" panose="020F0704030504030204" pitchFamily="34" charset="0"/>
            </a:endParaRPr>
          </a:p>
        </p:txBody>
      </p:sp>
      <p:cxnSp>
        <p:nvCxnSpPr>
          <p:cNvPr id="6" name="Curved Connector 5"/>
          <p:cNvCxnSpPr/>
          <p:nvPr/>
        </p:nvCxnSpPr>
        <p:spPr>
          <a:xfrm rot="5400000" flipH="1" flipV="1">
            <a:off x="6330071" y="230675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6171342" y="1403767"/>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Encourage one another</a:t>
            </a:r>
            <a:endParaRPr lang="en-GB" sz="2000" dirty="0">
              <a:solidFill>
                <a:srgbClr val="002060"/>
              </a:solidFill>
              <a:latin typeface="Arial Rounded MT Bold" panose="020F0704030504030204" pitchFamily="34" charset="0"/>
            </a:endParaRPr>
          </a:p>
        </p:txBody>
      </p:sp>
      <p:cxnSp>
        <p:nvCxnSpPr>
          <p:cNvPr id="11" name="Curved Connector 10"/>
          <p:cNvCxnSpPr/>
          <p:nvPr/>
        </p:nvCxnSpPr>
        <p:spPr>
          <a:xfrm rot="16200000" flipH="1">
            <a:off x="4774140" y="4226423"/>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2" name="Oval 11"/>
          <p:cNvSpPr/>
          <p:nvPr/>
        </p:nvSpPr>
        <p:spPr>
          <a:xfrm>
            <a:off x="4271244" y="4988632"/>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Celebrate successes</a:t>
            </a:r>
            <a:endParaRPr lang="en-GB" sz="2000" dirty="0">
              <a:solidFill>
                <a:srgbClr val="002060"/>
              </a:solidFill>
              <a:latin typeface="Arial Rounded MT Bold" panose="020F0704030504030204" pitchFamily="34" charset="0"/>
            </a:endParaRPr>
          </a:p>
        </p:txBody>
      </p:sp>
      <p:cxnSp>
        <p:nvCxnSpPr>
          <p:cNvPr id="15" name="Curved Connector 14"/>
          <p:cNvCxnSpPr/>
          <p:nvPr/>
        </p:nvCxnSpPr>
        <p:spPr>
          <a:xfrm rot="5400000">
            <a:off x="2572576" y="385289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6" name="Oval 15"/>
          <p:cNvSpPr/>
          <p:nvPr/>
        </p:nvSpPr>
        <p:spPr>
          <a:xfrm flipH="1">
            <a:off x="1030492" y="4600585"/>
            <a:ext cx="2677411"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Don’t pursue perfection</a:t>
            </a:r>
            <a:endParaRPr lang="en-GB" sz="2000" dirty="0">
              <a:solidFill>
                <a:srgbClr val="002060"/>
              </a:solidFill>
              <a:latin typeface="Arial Rounded MT Bold" panose="020F0704030504030204" pitchFamily="34" charset="0"/>
            </a:endParaRPr>
          </a:p>
        </p:txBody>
      </p:sp>
      <p:cxnSp>
        <p:nvCxnSpPr>
          <p:cNvPr id="22" name="Curved Connector 21"/>
          <p:cNvCxnSpPr/>
          <p:nvPr/>
        </p:nvCxnSpPr>
        <p:spPr>
          <a:xfrm>
            <a:off x="6343955" y="3761471"/>
            <a:ext cx="1126782" cy="243595"/>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23" name="Oval 22"/>
          <p:cNvSpPr/>
          <p:nvPr/>
        </p:nvSpPr>
        <p:spPr>
          <a:xfrm>
            <a:off x="6247300" y="4005066"/>
            <a:ext cx="2446873" cy="129614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Be thankful for one another</a:t>
            </a:r>
            <a:endParaRPr lang="en-GB" sz="2000" dirty="0">
              <a:solidFill>
                <a:srgbClr val="002060"/>
              </a:solidFill>
              <a:latin typeface="Arial Rounded MT Bold" panose="020F0704030504030204" pitchFamily="34" charset="0"/>
            </a:endParaRPr>
          </a:p>
        </p:txBody>
      </p:sp>
      <p:sp>
        <p:nvSpPr>
          <p:cNvPr id="26" name="Rounded Rectangle 25"/>
          <p:cNvSpPr/>
          <p:nvPr/>
        </p:nvSpPr>
        <p:spPr>
          <a:xfrm>
            <a:off x="438203" y="1268760"/>
            <a:ext cx="8298636" cy="475252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Perfection is about ‘measuring up’</a:t>
            </a:r>
          </a:p>
          <a:p>
            <a:pPr marL="457200" indent="-457200">
              <a:buFont typeface="Arial" panose="020B0604020202020204" pitchFamily="34" charset="0"/>
              <a:buChar char="•"/>
            </a:pPr>
            <a:endParaRPr lang="en-GB" sz="3200" dirty="0">
              <a:solidFill>
                <a:srgbClr val="002060"/>
              </a:solidFill>
              <a:latin typeface="a song for jennifer" pitchFamily="2" charset="0"/>
            </a:endParaRPr>
          </a:p>
          <a:p>
            <a:pPr marL="457200" indent="-457200">
              <a:buFont typeface="Arial" panose="020B0604020202020204" pitchFamily="34" charset="0"/>
              <a:buChar char="•"/>
            </a:pPr>
            <a:endParaRPr lang="en-GB" sz="3200" dirty="0" smtClean="0">
              <a:solidFill>
                <a:srgbClr val="002060"/>
              </a:solidFill>
              <a:latin typeface="a song for jennifer" pitchFamily="2" charset="0"/>
            </a:endParaRPr>
          </a:p>
          <a:p>
            <a:pPr marL="457200" indent="-457200">
              <a:buFont typeface="Arial" panose="020B0604020202020204" pitchFamily="34" charset="0"/>
              <a:buChar char="•"/>
            </a:pPr>
            <a:endParaRPr lang="en-GB" sz="3200" dirty="0">
              <a:solidFill>
                <a:srgbClr val="002060"/>
              </a:solidFill>
              <a:latin typeface="a song for jennifer" pitchFamily="2" charset="0"/>
            </a:endParaRPr>
          </a:p>
          <a:p>
            <a:pPr marL="457200" indent="-457200">
              <a:buFont typeface="Arial" panose="020B0604020202020204" pitchFamily="34" charset="0"/>
              <a:buChar char="•"/>
            </a:pPr>
            <a:endParaRPr lang="en-GB" sz="3200" dirty="0" smtClean="0">
              <a:solidFill>
                <a:srgbClr val="002060"/>
              </a:solidFill>
              <a:latin typeface="a song for jennifer" pitchFamily="2" charset="0"/>
            </a:endParaRPr>
          </a:p>
          <a:p>
            <a:pPr marL="457200" indent="-457200">
              <a:buFont typeface="Arial" panose="020B0604020202020204" pitchFamily="34" charset="0"/>
              <a:buChar char="•"/>
            </a:pPr>
            <a:endParaRPr lang="en-GB" sz="3200" dirty="0">
              <a:solidFill>
                <a:srgbClr val="002060"/>
              </a:solidFill>
              <a:latin typeface="a song for jennifer" pitchFamily="2" charset="0"/>
            </a:endParaRP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Pursue excellence</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Celebrate progress</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Being transformed from glory to glory </a:t>
            </a:r>
          </a:p>
          <a:p>
            <a:pPr marL="457200" indent="-457200">
              <a:buFont typeface="Arial" panose="020B0604020202020204" pitchFamily="34" charset="0"/>
              <a:buChar char="•"/>
            </a:pPr>
            <a:endParaRPr lang="en-GB" sz="3200" dirty="0">
              <a:solidFill>
                <a:srgbClr val="002060"/>
              </a:solidFill>
              <a:latin typeface="a song for jennifer" pitchFamily="2"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620660111"/>
              </p:ext>
            </p:extLst>
          </p:nvPr>
        </p:nvGraphicFramePr>
        <p:xfrm>
          <a:off x="664781" y="2239346"/>
          <a:ext cx="7838316" cy="2149878"/>
        </p:xfrm>
        <a:graphic>
          <a:graphicData uri="http://schemas.openxmlformats.org/drawingml/2006/table">
            <a:tbl>
              <a:tblPr firstRow="1" bandRow="1">
                <a:tableStyleId>{7DF18680-E054-41AD-8BC1-D1AEF772440D}</a:tableStyleId>
              </a:tblPr>
              <a:tblGrid>
                <a:gridCol w="2612772"/>
                <a:gridCol w="2612772"/>
                <a:gridCol w="2612772"/>
              </a:tblGrid>
              <a:tr h="716626">
                <a:tc>
                  <a:txBody>
                    <a:bodyPr/>
                    <a:lstStyle/>
                    <a:p>
                      <a:pPr algn="ctr"/>
                      <a:r>
                        <a:rPr lang="en-GB" sz="2800" dirty="0" smtClean="0">
                          <a:solidFill>
                            <a:schemeClr val="bg1"/>
                          </a:solidFill>
                          <a:latin typeface="Arial Rounded MT Bold" panose="020F0704030504030204" pitchFamily="34" charset="0"/>
                        </a:rPr>
                        <a:t>Age</a:t>
                      </a:r>
                      <a:endParaRPr lang="en-GB" sz="2000" dirty="0">
                        <a:solidFill>
                          <a:schemeClr val="bg1"/>
                        </a:solidFill>
                        <a:latin typeface="Arial Rounded MT Bold" panose="020F0704030504030204" pitchFamily="34" charset="0"/>
                      </a:endParaRPr>
                    </a:p>
                  </a:txBody>
                  <a:tcPr anchor="ctr"/>
                </a:tc>
                <a:tc>
                  <a:txBody>
                    <a:bodyPr/>
                    <a:lstStyle/>
                    <a:p>
                      <a:pPr algn="ctr"/>
                      <a:r>
                        <a:rPr lang="en-GB" sz="2800" dirty="0" smtClean="0">
                          <a:solidFill>
                            <a:schemeClr val="bg1"/>
                          </a:solidFill>
                          <a:latin typeface="Arial Rounded MT Bold" panose="020F0704030504030204" pitchFamily="34" charset="0"/>
                        </a:rPr>
                        <a:t>Survey</a:t>
                      </a:r>
                      <a:endParaRPr lang="en-GB" sz="2800" dirty="0">
                        <a:solidFill>
                          <a:schemeClr val="bg1"/>
                        </a:solidFill>
                        <a:latin typeface="Arial Rounded MT Bold" panose="020F0704030504030204" pitchFamily="34" charset="0"/>
                      </a:endParaRPr>
                    </a:p>
                  </a:txBody>
                  <a:tcPr anchor="ctr"/>
                </a:tc>
                <a:tc>
                  <a:txBody>
                    <a:bodyPr/>
                    <a:lstStyle/>
                    <a:p>
                      <a:pPr algn="ctr"/>
                      <a:endParaRPr lang="en-GB" sz="2000" dirty="0">
                        <a:solidFill>
                          <a:schemeClr val="bg1"/>
                        </a:solidFill>
                        <a:latin typeface="Arial Rounded MT Bold" panose="020F0704030504030204" pitchFamily="34" charset="0"/>
                      </a:endParaRPr>
                    </a:p>
                  </a:txBody>
                  <a:tcPr anchor="ctr"/>
                </a:tc>
              </a:tr>
              <a:tr h="716626">
                <a:tc>
                  <a:txBody>
                    <a:bodyPr/>
                    <a:lstStyle/>
                    <a:p>
                      <a:pPr algn="ctr"/>
                      <a:r>
                        <a:rPr lang="en-GB" sz="2400" dirty="0" smtClean="0">
                          <a:latin typeface="Arial Rounded MT Bold" panose="020F0704030504030204" pitchFamily="34" charset="0"/>
                        </a:rPr>
                        <a:t>7-10 year olds</a:t>
                      </a:r>
                      <a:endParaRPr lang="en-GB" sz="2400" dirty="0">
                        <a:latin typeface="Arial Rounded MT Bold" panose="020F0704030504030204" pitchFamily="34" charset="0"/>
                      </a:endParaRPr>
                    </a:p>
                  </a:txBody>
                  <a:tcPr anchor="ctr"/>
                </a:tc>
                <a:tc>
                  <a:txBody>
                    <a:bodyPr/>
                    <a:lstStyle/>
                    <a:p>
                      <a:pPr algn="ctr"/>
                      <a:endParaRPr lang="en-GB" sz="2400" dirty="0">
                        <a:latin typeface="Arial Rounded MT Bold" panose="020F0704030504030204" pitchFamily="34" charset="0"/>
                      </a:endParaRPr>
                    </a:p>
                  </a:txBody>
                  <a:tcPr anchor="ctr"/>
                </a:tc>
                <a:tc>
                  <a:txBody>
                    <a:bodyPr/>
                    <a:lstStyle/>
                    <a:p>
                      <a:pPr algn="ctr"/>
                      <a:endParaRPr lang="en-GB" sz="2400" dirty="0">
                        <a:latin typeface="Arial Rounded MT Bold" panose="020F0704030504030204" pitchFamily="34" charset="0"/>
                      </a:endParaRPr>
                    </a:p>
                  </a:txBody>
                  <a:tcPr anchor="ctr"/>
                </a:tc>
              </a:tr>
              <a:tr h="716626">
                <a:tc>
                  <a:txBody>
                    <a:bodyPr/>
                    <a:lstStyle/>
                    <a:p>
                      <a:pPr algn="ctr"/>
                      <a:r>
                        <a:rPr lang="en-GB" sz="2400" dirty="0" smtClean="0">
                          <a:latin typeface="Arial Rounded MT Bold" panose="020F0704030504030204" pitchFamily="34" charset="0"/>
                        </a:rPr>
                        <a:t>11-21</a:t>
                      </a:r>
                      <a:r>
                        <a:rPr lang="en-GB" sz="2400" baseline="0" dirty="0" smtClean="0">
                          <a:latin typeface="Arial Rounded MT Bold" panose="020F0704030504030204" pitchFamily="34" charset="0"/>
                        </a:rPr>
                        <a:t> year olds</a:t>
                      </a:r>
                      <a:endParaRPr lang="en-GB" sz="2400" dirty="0">
                        <a:latin typeface="Arial Rounded MT Bold" panose="020F0704030504030204" pitchFamily="34" charset="0"/>
                      </a:endParaRPr>
                    </a:p>
                  </a:txBody>
                  <a:tcPr anchor="ctr"/>
                </a:tc>
                <a:tc>
                  <a:txBody>
                    <a:bodyPr/>
                    <a:lstStyle/>
                    <a:p>
                      <a:pPr algn="ctr"/>
                      <a:endParaRPr lang="en-GB" sz="2400" dirty="0">
                        <a:latin typeface="Arial Rounded MT Bold" panose="020F0704030504030204" pitchFamily="34" charset="0"/>
                      </a:endParaRPr>
                    </a:p>
                  </a:txBody>
                  <a:tcPr anchor="ctr"/>
                </a:tc>
                <a:tc>
                  <a:txBody>
                    <a:bodyPr/>
                    <a:lstStyle/>
                    <a:p>
                      <a:pPr algn="ctr"/>
                      <a:endParaRPr lang="en-GB" sz="2400" dirty="0">
                        <a:latin typeface="Arial Rounded MT Bold" panose="020F0704030504030204" pitchFamily="34" charset="0"/>
                      </a:endParaRPr>
                    </a:p>
                  </a:txBody>
                  <a:tcPr anchor="ctr"/>
                </a:tc>
              </a:tr>
            </a:tbl>
          </a:graphicData>
        </a:graphic>
      </p:graphicFrame>
      <p:sp>
        <p:nvSpPr>
          <p:cNvPr id="28" name="Rectangle 27"/>
          <p:cNvSpPr/>
          <p:nvPr/>
        </p:nvSpPr>
        <p:spPr>
          <a:xfrm>
            <a:off x="6533958" y="2284283"/>
            <a:ext cx="1249060" cy="584775"/>
          </a:xfrm>
          <a:prstGeom prst="rect">
            <a:avLst/>
          </a:prstGeom>
        </p:spPr>
        <p:txBody>
          <a:bodyPr wrap="none">
            <a:spAutoFit/>
          </a:bodyPr>
          <a:lstStyle/>
          <a:p>
            <a:pPr lvl="0" algn="ctr" defTabSz="457200"/>
            <a:r>
              <a:rPr lang="en-GB" sz="3200" b="1" dirty="0">
                <a:solidFill>
                  <a:prstClr val="white"/>
                </a:solidFill>
                <a:latin typeface="a song for jennifer" pitchFamily="2" charset="0"/>
              </a:rPr>
              <a:t>Cairns</a:t>
            </a:r>
            <a:endParaRPr lang="en-GB" sz="2400" b="1" dirty="0">
              <a:solidFill>
                <a:prstClr val="white"/>
              </a:solidFill>
              <a:latin typeface="a song for jennifer" pitchFamily="2" charset="0"/>
            </a:endParaRPr>
          </a:p>
        </p:txBody>
      </p:sp>
      <p:sp>
        <p:nvSpPr>
          <p:cNvPr id="29" name="Rectangle 28"/>
          <p:cNvSpPr/>
          <p:nvPr/>
        </p:nvSpPr>
        <p:spPr>
          <a:xfrm>
            <a:off x="4166572" y="3038910"/>
            <a:ext cx="841897" cy="523220"/>
          </a:xfrm>
          <a:prstGeom prst="rect">
            <a:avLst/>
          </a:prstGeom>
        </p:spPr>
        <p:txBody>
          <a:bodyPr wrap="none">
            <a:spAutoFit/>
          </a:bodyPr>
          <a:lstStyle/>
          <a:p>
            <a:pPr lvl="0" algn="ctr" defTabSz="457200"/>
            <a:r>
              <a:rPr lang="en-GB" sz="2800" dirty="0">
                <a:solidFill>
                  <a:prstClr val="black"/>
                </a:solidFill>
                <a:latin typeface="a song for jennifer" pitchFamily="2" charset="0"/>
              </a:rPr>
              <a:t>23%</a:t>
            </a:r>
          </a:p>
        </p:txBody>
      </p:sp>
      <p:sp>
        <p:nvSpPr>
          <p:cNvPr id="30" name="Rectangle 29"/>
          <p:cNvSpPr/>
          <p:nvPr/>
        </p:nvSpPr>
        <p:spPr>
          <a:xfrm>
            <a:off x="4188211" y="3752888"/>
            <a:ext cx="798617" cy="523220"/>
          </a:xfrm>
          <a:prstGeom prst="rect">
            <a:avLst/>
          </a:prstGeom>
        </p:spPr>
        <p:txBody>
          <a:bodyPr wrap="none">
            <a:spAutoFit/>
          </a:bodyPr>
          <a:lstStyle/>
          <a:p>
            <a:pPr lvl="0" algn="ctr" defTabSz="457200"/>
            <a:r>
              <a:rPr lang="en-GB" sz="2800" dirty="0">
                <a:solidFill>
                  <a:prstClr val="black"/>
                </a:solidFill>
                <a:latin typeface="a song for jennifer" pitchFamily="2" charset="0"/>
              </a:rPr>
              <a:t>61%</a:t>
            </a:r>
          </a:p>
        </p:txBody>
      </p:sp>
      <p:sp>
        <p:nvSpPr>
          <p:cNvPr id="31" name="Rectangle 30"/>
          <p:cNvSpPr/>
          <p:nvPr/>
        </p:nvSpPr>
        <p:spPr>
          <a:xfrm>
            <a:off x="6984401" y="3031146"/>
            <a:ext cx="348172" cy="523220"/>
          </a:xfrm>
          <a:prstGeom prst="rect">
            <a:avLst/>
          </a:prstGeom>
        </p:spPr>
        <p:txBody>
          <a:bodyPr wrap="none">
            <a:spAutoFit/>
          </a:bodyPr>
          <a:lstStyle/>
          <a:p>
            <a:pPr lvl="0" algn="ctr" defTabSz="457200"/>
            <a:r>
              <a:rPr lang="en-GB" sz="2800" dirty="0" smtClean="0">
                <a:solidFill>
                  <a:prstClr val="black"/>
                </a:solidFill>
                <a:latin typeface="a song for jennifer" pitchFamily="2" charset="0"/>
              </a:rPr>
              <a:t>8</a:t>
            </a:r>
            <a:endParaRPr lang="en-GB" sz="2800" dirty="0">
              <a:solidFill>
                <a:prstClr val="black"/>
              </a:solidFill>
              <a:latin typeface="a song for jennifer" pitchFamily="2" charset="0"/>
            </a:endParaRPr>
          </a:p>
        </p:txBody>
      </p:sp>
      <p:sp>
        <p:nvSpPr>
          <p:cNvPr id="32" name="Rectangle 31"/>
          <p:cNvSpPr/>
          <p:nvPr/>
        </p:nvSpPr>
        <p:spPr>
          <a:xfrm>
            <a:off x="6899626" y="3734873"/>
            <a:ext cx="524503" cy="523220"/>
          </a:xfrm>
          <a:prstGeom prst="rect">
            <a:avLst/>
          </a:prstGeom>
        </p:spPr>
        <p:txBody>
          <a:bodyPr wrap="none">
            <a:spAutoFit/>
          </a:bodyPr>
          <a:lstStyle/>
          <a:p>
            <a:pPr lvl="0" algn="ctr" defTabSz="457200"/>
            <a:r>
              <a:rPr lang="en-GB" sz="2800" dirty="0" smtClean="0">
                <a:solidFill>
                  <a:prstClr val="black"/>
                </a:solidFill>
                <a:latin typeface="a song for jennifer" pitchFamily="2" charset="0"/>
              </a:rPr>
              <a:t>22</a:t>
            </a:r>
            <a:endParaRPr lang="en-GB" sz="2800" dirty="0">
              <a:solidFill>
                <a:prstClr val="black"/>
              </a:solidFill>
              <a:latin typeface="a song for jennifer" pitchFamily="2" charset="0"/>
            </a:endParaRPr>
          </a:p>
        </p:txBody>
      </p:sp>
    </p:spTree>
    <p:extLst>
      <p:ext uri="{BB962C8B-B14F-4D97-AF65-F5344CB8AC3E}">
        <p14:creationId xmlns:p14="http://schemas.microsoft.com/office/powerpoint/2010/main" val="370758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26">
                                            <p:txEl>
                                              <p:pRg st="0" end="0"/>
                                            </p:txEl>
                                          </p:spTgt>
                                        </p:tgtEl>
                                      </p:cBhvr>
                                    </p:animEffect>
                                    <p:set>
                                      <p:cBhvr>
                                        <p:cTn id="84" dur="1" fill="hold">
                                          <p:stCondLst>
                                            <p:cond delay="499"/>
                                          </p:stCondLst>
                                        </p:cTn>
                                        <p:tgtEl>
                                          <p:spTgt spid="26">
                                            <p:txEl>
                                              <p:pRg st="0" end="0"/>
                                            </p:txEl>
                                          </p:spTgt>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26">
                                            <p:txEl>
                                              <p:pRg st="6" end="6"/>
                                            </p:txEl>
                                          </p:spTgt>
                                        </p:tgtEl>
                                      </p:cBhvr>
                                    </p:animEffect>
                                    <p:set>
                                      <p:cBhvr>
                                        <p:cTn id="87" dur="1" fill="hold">
                                          <p:stCondLst>
                                            <p:cond delay="499"/>
                                          </p:stCondLst>
                                        </p:cTn>
                                        <p:tgtEl>
                                          <p:spTgt spid="26">
                                            <p:txEl>
                                              <p:pRg st="6" end="6"/>
                                            </p:txEl>
                                          </p:spTgt>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26">
                                            <p:txEl>
                                              <p:pRg st="7" end="7"/>
                                            </p:txEl>
                                          </p:spTgt>
                                        </p:tgtEl>
                                      </p:cBhvr>
                                    </p:animEffect>
                                    <p:set>
                                      <p:cBhvr>
                                        <p:cTn id="90" dur="1" fill="hold">
                                          <p:stCondLst>
                                            <p:cond delay="499"/>
                                          </p:stCondLst>
                                        </p:cTn>
                                        <p:tgtEl>
                                          <p:spTgt spid="26">
                                            <p:txEl>
                                              <p:pRg st="7" end="7"/>
                                            </p:txEl>
                                          </p:spTgt>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26">
                                            <p:txEl>
                                              <p:pRg st="8" end="8"/>
                                            </p:txEl>
                                          </p:spTgt>
                                        </p:tgtEl>
                                      </p:cBhvr>
                                    </p:animEffect>
                                    <p:set>
                                      <p:cBhvr>
                                        <p:cTn id="93" dur="1" fill="hold">
                                          <p:stCondLst>
                                            <p:cond delay="499"/>
                                          </p:stCondLst>
                                        </p:cTn>
                                        <p:tgtEl>
                                          <p:spTgt spid="26">
                                            <p:txEl>
                                              <p:pRg st="8" end="8"/>
                                            </p:txEl>
                                          </p:spTgt>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26">
                                            <p:bg/>
                                          </p:spTgt>
                                        </p:tgtEl>
                                      </p:cBhvr>
                                    </p:animEffect>
                                    <p:set>
                                      <p:cBhvr>
                                        <p:cTn id="96" dur="1" fill="hold">
                                          <p:stCondLst>
                                            <p:cond delay="499"/>
                                          </p:stCondLst>
                                        </p:cTn>
                                        <p:tgtEl>
                                          <p:spTgt spid="26">
                                            <p:bg/>
                                          </p:spTgt>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7"/>
                                        </p:tgtEl>
                                      </p:cBhvr>
                                    </p:animEffect>
                                    <p:set>
                                      <p:cBhvr>
                                        <p:cTn id="99" dur="1" fill="hold">
                                          <p:stCondLst>
                                            <p:cond delay="499"/>
                                          </p:stCondLst>
                                        </p:cTn>
                                        <p:tgtEl>
                                          <p:spTgt spid="2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9"/>
                                        </p:tgtEl>
                                      </p:cBhvr>
                                    </p:animEffect>
                                    <p:set>
                                      <p:cBhvr>
                                        <p:cTn id="102" dur="1" fill="hold">
                                          <p:stCondLst>
                                            <p:cond delay="499"/>
                                          </p:stCondLst>
                                        </p:cTn>
                                        <p:tgtEl>
                                          <p:spTgt spid="29"/>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30"/>
                                        </p:tgtEl>
                                      </p:cBhvr>
                                    </p:animEffect>
                                    <p:set>
                                      <p:cBhvr>
                                        <p:cTn id="105" dur="1" fill="hold">
                                          <p:stCondLst>
                                            <p:cond delay="499"/>
                                          </p:stCondLst>
                                        </p:cTn>
                                        <p:tgtEl>
                                          <p:spTgt spid="3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8"/>
                                        </p:tgtEl>
                                      </p:cBhvr>
                                    </p:animEffect>
                                    <p:set>
                                      <p:cBhvr>
                                        <p:cTn id="108" dur="1" fill="hold">
                                          <p:stCondLst>
                                            <p:cond delay="499"/>
                                          </p:stCondLst>
                                        </p:cTn>
                                        <p:tgtEl>
                                          <p:spTgt spid="28"/>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31"/>
                                        </p:tgtEl>
                                      </p:cBhvr>
                                    </p:animEffect>
                                    <p:set>
                                      <p:cBhvr>
                                        <p:cTn id="111" dur="1" fill="hold">
                                          <p:stCondLst>
                                            <p:cond delay="499"/>
                                          </p:stCondLst>
                                        </p:cTn>
                                        <p:tgtEl>
                                          <p:spTgt spid="31"/>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2"/>
                                        </p:tgtEl>
                                      </p:cBhvr>
                                    </p:animEffect>
                                    <p:set>
                                      <p:cBhvr>
                                        <p:cTn id="114"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6" grpId="0" animBg="1"/>
      <p:bldP spid="23" grpId="0" animBg="1"/>
      <p:bldP spid="26" grpId="0" animBg="1"/>
      <p:bldP spid="26" grpId="2" build="allAtOnce" animBg="1"/>
      <p:bldP spid="28" grpId="0"/>
      <p:bldP spid="28" grpId="1"/>
      <p:bldP spid="29" grpId="0"/>
      <p:bldP spid="29" grpId="1"/>
      <p:bldP spid="30" grpId="0"/>
      <p:bldP spid="30" grpId="1"/>
      <p:bldP spid="31" grpId="0"/>
      <p:bldP spid="31" grpId="1"/>
      <p:bldP spid="32" grpId="0"/>
      <p:bldP spid="3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311351"/>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Avoiding the comparison trap</a:t>
            </a:r>
            <a:endParaRPr lang="en-GB" sz="3600" b="1" u="sng" dirty="0">
              <a:latin typeface="Arial Rounded MT Bold" panose="020F0704030504030204" pitchFamily="34" charset="0"/>
            </a:endParaRPr>
          </a:p>
        </p:txBody>
      </p:sp>
      <p:sp>
        <p:nvSpPr>
          <p:cNvPr id="2" name="Oval 1"/>
          <p:cNvSpPr/>
          <p:nvPr/>
        </p:nvSpPr>
        <p:spPr>
          <a:xfrm>
            <a:off x="2132688" y="2228983"/>
            <a:ext cx="4909666" cy="21602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dirty="0" smtClean="0">
                <a:latin typeface="Arial Rounded MT Bold" panose="020F0704030504030204" pitchFamily="34" charset="0"/>
              </a:rPr>
              <a:t>PUT AWAY THE MEASURING STICK</a:t>
            </a:r>
            <a:endParaRPr lang="en-GB" sz="3200" b="1" dirty="0">
              <a:latin typeface="Arial Rounded MT Bold" panose="020F0704030504030204" pitchFamily="34" charset="0"/>
            </a:endParaRPr>
          </a:p>
        </p:txBody>
      </p:sp>
      <p:cxnSp>
        <p:nvCxnSpPr>
          <p:cNvPr id="6" name="Curved Connector 5"/>
          <p:cNvCxnSpPr/>
          <p:nvPr/>
        </p:nvCxnSpPr>
        <p:spPr>
          <a:xfrm rot="5400000" flipH="1" flipV="1">
            <a:off x="6330071" y="230675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6171342" y="1403767"/>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Encourage one another</a:t>
            </a:r>
            <a:endParaRPr lang="en-GB" sz="2000" dirty="0">
              <a:solidFill>
                <a:srgbClr val="002060"/>
              </a:solidFill>
              <a:latin typeface="Arial Rounded MT Bold" panose="020F0704030504030204" pitchFamily="34" charset="0"/>
            </a:endParaRPr>
          </a:p>
        </p:txBody>
      </p:sp>
      <p:cxnSp>
        <p:nvCxnSpPr>
          <p:cNvPr id="13" name="Curved Connector 12"/>
          <p:cNvCxnSpPr/>
          <p:nvPr/>
        </p:nvCxnSpPr>
        <p:spPr>
          <a:xfrm rot="16200000" flipV="1">
            <a:off x="1965828" y="2434773"/>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4" name="Oval 13"/>
          <p:cNvSpPr/>
          <p:nvPr/>
        </p:nvSpPr>
        <p:spPr>
          <a:xfrm flipH="1">
            <a:off x="395536" y="1268760"/>
            <a:ext cx="2446873" cy="119016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Help others to stop</a:t>
            </a:r>
            <a:endParaRPr lang="en-GB" sz="2000" dirty="0">
              <a:solidFill>
                <a:srgbClr val="002060"/>
              </a:solidFill>
              <a:latin typeface="Arial Rounded MT Bold" panose="020F0704030504030204" pitchFamily="34" charset="0"/>
            </a:endParaRPr>
          </a:p>
        </p:txBody>
      </p:sp>
      <p:cxnSp>
        <p:nvCxnSpPr>
          <p:cNvPr id="15" name="Curved Connector 14"/>
          <p:cNvCxnSpPr/>
          <p:nvPr/>
        </p:nvCxnSpPr>
        <p:spPr>
          <a:xfrm rot="5400000">
            <a:off x="2572576" y="385289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6" name="Oval 15"/>
          <p:cNvSpPr/>
          <p:nvPr/>
        </p:nvSpPr>
        <p:spPr>
          <a:xfrm flipH="1">
            <a:off x="1030492" y="4600585"/>
            <a:ext cx="260540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Don’t pursue perfection</a:t>
            </a:r>
            <a:endParaRPr lang="en-GB" sz="2000" dirty="0">
              <a:solidFill>
                <a:srgbClr val="002060"/>
              </a:solidFill>
              <a:latin typeface="Arial Rounded MT Bold" panose="020F0704030504030204" pitchFamily="34" charset="0"/>
            </a:endParaRPr>
          </a:p>
        </p:txBody>
      </p:sp>
      <p:cxnSp>
        <p:nvCxnSpPr>
          <p:cNvPr id="17" name="Curved Connector 16"/>
          <p:cNvCxnSpPr/>
          <p:nvPr/>
        </p:nvCxnSpPr>
        <p:spPr>
          <a:xfrm rot="16200000" flipH="1">
            <a:off x="4774140" y="4226423"/>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8" name="Oval 17"/>
          <p:cNvSpPr/>
          <p:nvPr/>
        </p:nvSpPr>
        <p:spPr>
          <a:xfrm>
            <a:off x="4271244" y="4988632"/>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Celebrate successes</a:t>
            </a:r>
            <a:endParaRPr lang="en-GB" sz="2000" dirty="0">
              <a:solidFill>
                <a:srgbClr val="002060"/>
              </a:solidFill>
              <a:latin typeface="Arial Rounded MT Bold" panose="020F0704030504030204" pitchFamily="34" charset="0"/>
            </a:endParaRPr>
          </a:p>
        </p:txBody>
      </p:sp>
      <p:cxnSp>
        <p:nvCxnSpPr>
          <p:cNvPr id="19" name="Curved Connector 18"/>
          <p:cNvCxnSpPr/>
          <p:nvPr/>
        </p:nvCxnSpPr>
        <p:spPr>
          <a:xfrm>
            <a:off x="6343955" y="3761471"/>
            <a:ext cx="1126782" cy="243595"/>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20" name="Oval 19"/>
          <p:cNvSpPr/>
          <p:nvPr/>
        </p:nvSpPr>
        <p:spPr>
          <a:xfrm>
            <a:off x="6247300" y="4005066"/>
            <a:ext cx="2446873" cy="129614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latin typeface="Arial Rounded MT Bold" panose="020F0704030504030204" pitchFamily="34" charset="0"/>
              </a:rPr>
              <a:t>Be thankful for one another</a:t>
            </a:r>
            <a:endParaRPr lang="en-GB" sz="20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519241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311351"/>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Avoiding the comparison trap</a:t>
            </a:r>
            <a:endParaRPr lang="en-GB" sz="3600" b="1" u="sng" dirty="0">
              <a:latin typeface="Arial Rounded MT Bold" panose="020F0704030504030204" pitchFamily="34" charset="0"/>
            </a:endParaRPr>
          </a:p>
        </p:txBody>
      </p:sp>
      <p:sp>
        <p:nvSpPr>
          <p:cNvPr id="2" name="Oval 1"/>
          <p:cNvSpPr/>
          <p:nvPr/>
        </p:nvSpPr>
        <p:spPr>
          <a:xfrm>
            <a:off x="2132688" y="2228983"/>
            <a:ext cx="4909666" cy="21602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600" b="1" dirty="0" smtClean="0">
                <a:latin typeface="Arial Rounded MT Bold" panose="020F0704030504030204" pitchFamily="34" charset="0"/>
              </a:rPr>
              <a:t>BEWARE  OF TRIGGERS</a:t>
            </a:r>
            <a:endParaRPr lang="en-GB" sz="3600" b="1" dirty="0">
              <a:latin typeface="Arial Rounded MT Bold" panose="020F0704030504030204" pitchFamily="34" charset="0"/>
            </a:endParaRPr>
          </a:p>
        </p:txBody>
      </p:sp>
      <p:cxnSp>
        <p:nvCxnSpPr>
          <p:cNvPr id="6" name="Curved Connector 5"/>
          <p:cNvCxnSpPr/>
          <p:nvPr/>
        </p:nvCxnSpPr>
        <p:spPr>
          <a:xfrm rot="5400000" flipH="1" flipV="1">
            <a:off x="6330071" y="230675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6171342" y="1403767"/>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Culture</a:t>
            </a:r>
            <a:endParaRPr lang="en-GB" sz="2400" dirty="0">
              <a:solidFill>
                <a:srgbClr val="002060"/>
              </a:solidFill>
              <a:latin typeface="Arial Rounded MT Bold" panose="020F0704030504030204" pitchFamily="34" charset="0"/>
            </a:endParaRPr>
          </a:p>
        </p:txBody>
      </p:sp>
      <p:cxnSp>
        <p:nvCxnSpPr>
          <p:cNvPr id="11" name="Curved Connector 10"/>
          <p:cNvCxnSpPr/>
          <p:nvPr/>
        </p:nvCxnSpPr>
        <p:spPr>
          <a:xfrm rot="16200000" flipH="1">
            <a:off x="5409133" y="4062950"/>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2" name="Oval 11"/>
          <p:cNvSpPr/>
          <p:nvPr/>
        </p:nvSpPr>
        <p:spPr>
          <a:xfrm>
            <a:off x="5292080" y="4825159"/>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Social media</a:t>
            </a:r>
            <a:endParaRPr lang="en-GB" sz="2400" dirty="0">
              <a:solidFill>
                <a:srgbClr val="002060"/>
              </a:solidFill>
              <a:latin typeface="Arial Rounded MT Bold" panose="020F0704030504030204" pitchFamily="34" charset="0"/>
            </a:endParaRPr>
          </a:p>
        </p:txBody>
      </p:sp>
      <p:cxnSp>
        <p:nvCxnSpPr>
          <p:cNvPr id="13" name="Curved Connector 12"/>
          <p:cNvCxnSpPr/>
          <p:nvPr/>
        </p:nvCxnSpPr>
        <p:spPr>
          <a:xfrm rot="16200000" flipV="1">
            <a:off x="1965828" y="2434773"/>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4" name="Oval 13"/>
          <p:cNvSpPr/>
          <p:nvPr/>
        </p:nvSpPr>
        <p:spPr>
          <a:xfrm flipH="1">
            <a:off x="683567" y="1403767"/>
            <a:ext cx="2158841" cy="105515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You</a:t>
            </a:r>
            <a:endParaRPr lang="en-GB" sz="2400" dirty="0">
              <a:solidFill>
                <a:srgbClr val="002060"/>
              </a:solidFill>
              <a:latin typeface="Arial Rounded MT Bold" panose="020F0704030504030204" pitchFamily="34" charset="0"/>
            </a:endParaRPr>
          </a:p>
        </p:txBody>
      </p:sp>
      <p:cxnSp>
        <p:nvCxnSpPr>
          <p:cNvPr id="15" name="Curved Connector 14"/>
          <p:cNvCxnSpPr/>
          <p:nvPr/>
        </p:nvCxnSpPr>
        <p:spPr>
          <a:xfrm rot="5400000">
            <a:off x="2572576" y="385289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6" name="Oval 15"/>
          <p:cNvSpPr/>
          <p:nvPr/>
        </p:nvSpPr>
        <p:spPr>
          <a:xfrm flipH="1">
            <a:off x="1030493" y="4600585"/>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People</a:t>
            </a:r>
            <a:endParaRPr lang="en-GB" sz="24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38492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2693752" y="1628800"/>
            <a:ext cx="3787538" cy="5572901"/>
          </a:xfrm>
          <a:prstGeom prst="rect">
            <a:avLst/>
          </a:prstGeom>
        </p:spPr>
      </p:pic>
      <p:pic>
        <p:nvPicPr>
          <p:cNvPr id="19" name="Picture 1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9384"/>
          <a:stretch/>
        </p:blipFill>
        <p:spPr>
          <a:xfrm>
            <a:off x="2698125" y="1608899"/>
            <a:ext cx="3787538" cy="5572901"/>
          </a:xfrm>
          <a:prstGeom prst="rect">
            <a:avLst/>
          </a:prstGeom>
        </p:spPr>
      </p:pic>
      <p:sp>
        <p:nvSpPr>
          <p:cNvPr id="20" name="TextBox 19"/>
          <p:cNvSpPr txBox="1"/>
          <p:nvPr/>
        </p:nvSpPr>
        <p:spPr>
          <a:xfrm>
            <a:off x="971599" y="311351"/>
            <a:ext cx="7231843" cy="707886"/>
          </a:xfrm>
          <a:prstGeom prst="rect">
            <a:avLst/>
          </a:prstGeom>
          <a:noFill/>
        </p:spPr>
        <p:txBody>
          <a:bodyPr wrap="square" rtlCol="0">
            <a:spAutoFit/>
          </a:bodyPr>
          <a:lstStyle/>
          <a:p>
            <a:pPr algn="ctr"/>
            <a:r>
              <a:rPr lang="en-GB" sz="4000" b="1" u="sng" dirty="0" smtClean="0">
                <a:latin typeface="Arial Rounded MT Bold" panose="020F0704030504030204" pitchFamily="34" charset="0"/>
              </a:rPr>
              <a:t>The New Me</a:t>
            </a:r>
            <a:endParaRPr lang="en-GB" sz="4000" b="1" u="sng" dirty="0">
              <a:latin typeface="Arial Rounded MT Bold" panose="020F0704030504030204" pitchFamily="34" charset="0"/>
            </a:endParaRPr>
          </a:p>
        </p:txBody>
      </p:sp>
    </p:spTree>
    <p:extLst>
      <p:ext uri="{BB962C8B-B14F-4D97-AF65-F5344CB8AC3E}">
        <p14:creationId xmlns:p14="http://schemas.microsoft.com/office/powerpoint/2010/main" val="428134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32656"/>
            <a:ext cx="8496944" cy="5509200"/>
          </a:xfrm>
          <a:prstGeom prst="rect">
            <a:avLst/>
          </a:prstGeom>
        </p:spPr>
        <p:txBody>
          <a:bodyPr wrap="square">
            <a:spAutoFit/>
          </a:bodyPr>
          <a:lstStyle/>
          <a:p>
            <a:pPr algn="ctr"/>
            <a:r>
              <a:rPr lang="en-GB" sz="3200" b="1" dirty="0">
                <a:latin typeface="Arial Rounded MT Bold" panose="020F0704030504030204" pitchFamily="34" charset="0"/>
              </a:rPr>
              <a:t>Since this is the kind of life we have chosen, the life of the Spirit, let us make sure that we do not just hold it as an idea in our heads or a sentiment in our hearts, but work out its implications in every detail of our lives. That means </a:t>
            </a:r>
            <a:r>
              <a:rPr lang="en-GB" sz="3200" b="1" dirty="0">
                <a:solidFill>
                  <a:srgbClr val="FF0000"/>
                </a:solidFill>
                <a:latin typeface="Arial Rounded MT Bold" panose="020F0704030504030204" pitchFamily="34" charset="0"/>
              </a:rPr>
              <a:t>we will not compare ourselves with each other </a:t>
            </a:r>
            <a:r>
              <a:rPr lang="en-GB" sz="3200" b="1" dirty="0">
                <a:latin typeface="Arial Rounded MT Bold" panose="020F0704030504030204" pitchFamily="34" charset="0"/>
              </a:rPr>
              <a:t>as if one of us were better and another worse. We have far more interesting things to do with our lives. Each of us is an original</a:t>
            </a:r>
            <a:r>
              <a:rPr lang="en-GB" sz="3200" b="1" dirty="0" smtClean="0">
                <a:latin typeface="Arial Rounded MT Bold" panose="020F0704030504030204" pitchFamily="34" charset="0"/>
              </a:rPr>
              <a:t>.</a:t>
            </a:r>
          </a:p>
          <a:p>
            <a:pPr algn="ctr"/>
            <a:r>
              <a:rPr lang="en-GB" sz="3200" dirty="0" smtClean="0">
                <a:latin typeface="Arial Rounded MT Bold" panose="020F0704030504030204" pitchFamily="34" charset="0"/>
              </a:rPr>
              <a:t>Galatians 5 v 25-6 (MSG)</a:t>
            </a:r>
            <a:endParaRPr lang="en-GB" sz="3200" dirty="0">
              <a:latin typeface="Arial Rounded MT Bold" panose="020F0704030504030204" pitchFamily="34" charset="0"/>
            </a:endParaRPr>
          </a:p>
        </p:txBody>
      </p:sp>
    </p:spTree>
    <p:extLst>
      <p:ext uri="{BB962C8B-B14F-4D97-AF65-F5344CB8AC3E}">
        <p14:creationId xmlns:p14="http://schemas.microsoft.com/office/powerpoint/2010/main" val="1873038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539552" y="2265310"/>
            <a:ext cx="2727920" cy="4013802"/>
          </a:xfrm>
          <a:prstGeom prst="rect">
            <a:avLst/>
          </a:prstGeom>
        </p:spPr>
      </p:pic>
      <p:sp>
        <p:nvSpPr>
          <p:cNvPr id="6" name="TextBox 5"/>
          <p:cNvSpPr txBox="1"/>
          <p:nvPr/>
        </p:nvSpPr>
        <p:spPr>
          <a:xfrm>
            <a:off x="1323256" y="3496721"/>
            <a:ext cx="1080120" cy="584775"/>
          </a:xfrm>
          <a:prstGeom prst="rect">
            <a:avLst/>
          </a:prstGeom>
          <a:noFill/>
        </p:spPr>
        <p:txBody>
          <a:bodyPr wrap="square" rtlCol="0">
            <a:spAutoFit/>
          </a:bodyPr>
          <a:lstStyle/>
          <a:p>
            <a:pPr algn="ctr"/>
            <a:r>
              <a:rPr lang="en-GB" sz="3200" b="1" dirty="0" smtClean="0">
                <a:latin typeface="Arial Rounded MT Bold" panose="020F0704030504030204" pitchFamily="34" charset="0"/>
              </a:rPr>
              <a:t>ME</a:t>
            </a:r>
            <a:endParaRPr lang="en-GB" sz="3200" b="1" dirty="0">
              <a:latin typeface="Arial Rounded MT Bold" panose="020F0704030504030204" pitchFamily="34" charset="0"/>
            </a:endParaRPr>
          </a:p>
        </p:txBody>
      </p:sp>
      <p:grpSp>
        <p:nvGrpSpPr>
          <p:cNvPr id="24" name="Group 23"/>
          <p:cNvGrpSpPr/>
          <p:nvPr/>
        </p:nvGrpSpPr>
        <p:grpSpPr>
          <a:xfrm>
            <a:off x="4567808" y="4262888"/>
            <a:ext cx="1572477" cy="2313708"/>
            <a:chOff x="4567808" y="4262888"/>
            <a:chExt cx="1572477" cy="2313708"/>
          </a:xfrm>
        </p:grpSpPr>
        <p:pic>
          <p:nvPicPr>
            <p:cNvPr id="8" name="Picture 7"/>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41554" r="37830"/>
            <a:stretch/>
          </p:blipFill>
          <p:spPr>
            <a:xfrm>
              <a:off x="4567808" y="4262888"/>
              <a:ext cx="1572477" cy="2313708"/>
            </a:xfrm>
            <a:prstGeom prst="rect">
              <a:avLst/>
            </a:prstGeom>
          </p:spPr>
        </p:pic>
        <p:sp>
          <p:nvSpPr>
            <p:cNvPr id="11" name="TextBox 10"/>
            <p:cNvSpPr txBox="1"/>
            <p:nvPr/>
          </p:nvSpPr>
          <p:spPr>
            <a:xfrm>
              <a:off x="4678354" y="4910960"/>
              <a:ext cx="1361522" cy="707886"/>
            </a:xfrm>
            <a:prstGeom prst="rect">
              <a:avLst/>
            </a:prstGeom>
            <a:noFill/>
          </p:spPr>
          <p:txBody>
            <a:bodyPr wrap="square" rtlCol="0">
              <a:spAutoFit/>
            </a:bodyPr>
            <a:lstStyle/>
            <a:p>
              <a:pPr algn="ctr"/>
              <a:r>
                <a:rPr lang="en-GB" sz="2000" b="1" dirty="0" smtClean="0">
                  <a:latin typeface="Arial Rounded MT Bold" panose="020F0704030504030204" pitchFamily="34" charset="0"/>
                </a:rPr>
                <a:t>The old days</a:t>
              </a:r>
              <a:endParaRPr lang="en-GB" sz="2000" b="1" dirty="0">
                <a:latin typeface="Arial Rounded MT Bold" panose="020F0704030504030204" pitchFamily="34" charset="0"/>
              </a:endParaRPr>
            </a:p>
          </p:txBody>
        </p:sp>
      </p:grpSp>
      <p:grpSp>
        <p:nvGrpSpPr>
          <p:cNvPr id="22" name="Group 21"/>
          <p:cNvGrpSpPr/>
          <p:nvPr/>
        </p:nvGrpSpPr>
        <p:grpSpPr>
          <a:xfrm>
            <a:off x="6512024" y="1598592"/>
            <a:ext cx="1602319" cy="2357618"/>
            <a:chOff x="6512024" y="1598592"/>
            <a:chExt cx="1602319" cy="2357618"/>
          </a:xfrm>
        </p:grpSpPr>
        <p:pic>
          <p:nvPicPr>
            <p:cNvPr id="4" name="Picture 3"/>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64834" r="14550"/>
            <a:stretch/>
          </p:blipFill>
          <p:spPr>
            <a:xfrm>
              <a:off x="6512024" y="1598592"/>
              <a:ext cx="1602319" cy="2357618"/>
            </a:xfrm>
            <a:prstGeom prst="rect">
              <a:avLst/>
            </a:prstGeom>
          </p:spPr>
        </p:pic>
        <p:sp>
          <p:nvSpPr>
            <p:cNvPr id="12" name="TextBox 11"/>
            <p:cNvSpPr txBox="1"/>
            <p:nvPr/>
          </p:nvSpPr>
          <p:spPr>
            <a:xfrm>
              <a:off x="6584032" y="2289055"/>
              <a:ext cx="1361522" cy="369332"/>
            </a:xfrm>
            <a:prstGeom prst="rect">
              <a:avLst/>
            </a:prstGeom>
            <a:noFill/>
          </p:spPr>
          <p:txBody>
            <a:bodyPr wrap="square" rtlCol="0">
              <a:spAutoFit/>
            </a:bodyPr>
            <a:lstStyle/>
            <a:p>
              <a:pPr algn="ctr"/>
              <a:r>
                <a:rPr lang="en-GB" b="1" dirty="0" smtClean="0">
                  <a:latin typeface="Arial Rounded MT Bold" panose="020F0704030504030204" pitchFamily="34" charset="0"/>
                </a:rPr>
                <a:t>Strangers</a:t>
              </a:r>
              <a:endParaRPr lang="en-GB" b="1" dirty="0">
                <a:latin typeface="Arial Rounded MT Bold" panose="020F0704030504030204" pitchFamily="34" charset="0"/>
              </a:endParaRPr>
            </a:p>
          </p:txBody>
        </p:sp>
      </p:grpSp>
      <p:grpSp>
        <p:nvGrpSpPr>
          <p:cNvPr id="21" name="Group 20"/>
          <p:cNvGrpSpPr/>
          <p:nvPr/>
        </p:nvGrpSpPr>
        <p:grpSpPr>
          <a:xfrm>
            <a:off x="4572877" y="1598592"/>
            <a:ext cx="1572477" cy="2313708"/>
            <a:chOff x="4572877" y="1598592"/>
            <a:chExt cx="1572477" cy="2313708"/>
          </a:xfrm>
        </p:grpSpPr>
        <p:pic>
          <p:nvPicPr>
            <p:cNvPr id="7" name="Picture 6"/>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20602" r="58782"/>
            <a:stretch/>
          </p:blipFill>
          <p:spPr>
            <a:xfrm>
              <a:off x="4572877" y="1598592"/>
              <a:ext cx="1572477" cy="2313708"/>
            </a:xfrm>
            <a:prstGeom prst="rect">
              <a:avLst/>
            </a:prstGeom>
          </p:spPr>
        </p:pic>
        <p:grpSp>
          <p:nvGrpSpPr>
            <p:cNvPr id="20" name="Group 19"/>
            <p:cNvGrpSpPr/>
            <p:nvPr/>
          </p:nvGrpSpPr>
          <p:grpSpPr>
            <a:xfrm>
              <a:off x="4711824" y="2249558"/>
              <a:ext cx="1361522" cy="1286691"/>
              <a:chOff x="4711824" y="2249558"/>
              <a:chExt cx="1361522" cy="1286691"/>
            </a:xfrm>
          </p:grpSpPr>
          <p:sp>
            <p:nvSpPr>
              <p:cNvPr id="10" name="TextBox 9"/>
              <p:cNvSpPr txBox="1"/>
              <p:nvPr/>
            </p:nvSpPr>
            <p:spPr>
              <a:xfrm>
                <a:off x="4711824" y="2249558"/>
                <a:ext cx="1361522" cy="461665"/>
              </a:xfrm>
              <a:prstGeom prst="rect">
                <a:avLst/>
              </a:prstGeom>
              <a:noFill/>
            </p:spPr>
            <p:txBody>
              <a:bodyPr wrap="square" rtlCol="0">
                <a:spAutoFit/>
              </a:bodyPr>
              <a:lstStyle/>
              <a:p>
                <a:pPr algn="ctr"/>
                <a:r>
                  <a:rPr lang="en-GB" sz="2400" b="1" dirty="0" smtClean="0">
                    <a:latin typeface="Arial Rounded MT Bold" panose="020F0704030504030204" pitchFamily="34" charset="0"/>
                  </a:rPr>
                  <a:t>People</a:t>
                </a:r>
                <a:endParaRPr lang="en-GB" sz="2400" b="1" dirty="0">
                  <a:latin typeface="Arial Rounded MT Bold" panose="020F0704030504030204" pitchFamily="34" charset="0"/>
                </a:endParaRPr>
              </a:p>
            </p:txBody>
          </p:sp>
          <p:sp>
            <p:nvSpPr>
              <p:cNvPr id="14" name="TextBox 13"/>
              <p:cNvSpPr txBox="1"/>
              <p:nvPr/>
            </p:nvSpPr>
            <p:spPr>
              <a:xfrm rot="17973261">
                <a:off x="4766129" y="2828765"/>
                <a:ext cx="828273" cy="461665"/>
              </a:xfrm>
              <a:prstGeom prst="rect">
                <a:avLst/>
              </a:prstGeom>
              <a:noFill/>
            </p:spPr>
            <p:txBody>
              <a:bodyPr wrap="square" rtlCol="0">
                <a:spAutoFit/>
              </a:bodyPr>
              <a:lstStyle/>
              <a:p>
                <a:pPr algn="ctr"/>
                <a:r>
                  <a:rPr lang="en-GB" sz="2400" b="1" dirty="0" smtClean="0">
                    <a:latin typeface="a song for jennifer" pitchFamily="2" charset="0"/>
                  </a:rPr>
                  <a:t>I</a:t>
                </a:r>
                <a:endParaRPr lang="en-GB" sz="2400" b="1" dirty="0">
                  <a:latin typeface="a song for jennifer" pitchFamily="2" charset="0"/>
                </a:endParaRPr>
              </a:p>
            </p:txBody>
          </p:sp>
          <p:sp>
            <p:nvSpPr>
              <p:cNvPr id="15" name="TextBox 14"/>
              <p:cNvSpPr txBox="1"/>
              <p:nvPr/>
            </p:nvSpPr>
            <p:spPr>
              <a:xfrm rot="3285942">
                <a:off x="5186476" y="2878310"/>
                <a:ext cx="915769" cy="400110"/>
              </a:xfrm>
              <a:prstGeom prst="rect">
                <a:avLst/>
              </a:prstGeom>
              <a:noFill/>
            </p:spPr>
            <p:txBody>
              <a:bodyPr wrap="square" rtlCol="0">
                <a:spAutoFit/>
              </a:bodyPr>
              <a:lstStyle/>
              <a:p>
                <a:pPr algn="ctr"/>
                <a:r>
                  <a:rPr lang="en-GB" sz="2000" b="1" dirty="0" smtClean="0">
                    <a:latin typeface="Arial Rounded MT Bold" panose="020F0704030504030204" pitchFamily="34" charset="0"/>
                  </a:rPr>
                  <a:t>know</a:t>
                </a:r>
                <a:endParaRPr lang="en-GB" sz="2400" b="1" dirty="0">
                  <a:latin typeface="Arial Rounded MT Bold" panose="020F0704030504030204" pitchFamily="34" charset="0"/>
                </a:endParaRPr>
              </a:p>
            </p:txBody>
          </p:sp>
        </p:grpSp>
      </p:grpSp>
      <p:grpSp>
        <p:nvGrpSpPr>
          <p:cNvPr id="23" name="Group 22"/>
          <p:cNvGrpSpPr/>
          <p:nvPr/>
        </p:nvGrpSpPr>
        <p:grpSpPr>
          <a:xfrm>
            <a:off x="6512024" y="4262888"/>
            <a:ext cx="2164983" cy="2694504"/>
            <a:chOff x="6512024" y="4262888"/>
            <a:chExt cx="2164983" cy="2694504"/>
          </a:xfrm>
        </p:grpSpPr>
        <p:pic>
          <p:nvPicPr>
            <p:cNvPr id="9" name="Picture 8"/>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75327"/>
            <a:stretch/>
          </p:blipFill>
          <p:spPr>
            <a:xfrm>
              <a:off x="6512024" y="4262888"/>
              <a:ext cx="2164983" cy="2694504"/>
            </a:xfrm>
            <a:prstGeom prst="rect">
              <a:avLst/>
            </a:prstGeom>
          </p:spPr>
        </p:pic>
        <p:sp>
          <p:nvSpPr>
            <p:cNvPr id="13" name="TextBox 12"/>
            <p:cNvSpPr txBox="1"/>
            <p:nvPr/>
          </p:nvSpPr>
          <p:spPr>
            <a:xfrm>
              <a:off x="6646443" y="4615073"/>
              <a:ext cx="1530311" cy="400110"/>
            </a:xfrm>
            <a:prstGeom prst="rect">
              <a:avLst/>
            </a:prstGeom>
            <a:noFill/>
          </p:spPr>
          <p:txBody>
            <a:bodyPr wrap="square" rtlCol="0">
              <a:spAutoFit/>
            </a:bodyPr>
            <a:lstStyle/>
            <a:p>
              <a:pPr algn="ctr"/>
              <a:r>
                <a:rPr lang="en-GB" sz="2000" dirty="0" smtClean="0">
                  <a:latin typeface="Arial Rounded MT Bold" panose="020F0704030504030204" pitchFamily="34" charset="0"/>
                </a:rPr>
                <a:t>as       </a:t>
              </a:r>
              <a:endParaRPr lang="en-GB" sz="2400" dirty="0" smtClean="0">
                <a:latin typeface="Arial Rounded MT Bold" panose="020F0704030504030204" pitchFamily="34" charset="0"/>
              </a:endParaRPr>
            </a:p>
          </p:txBody>
        </p:sp>
        <p:sp>
          <p:nvSpPr>
            <p:cNvPr id="16" name="TextBox 15"/>
            <p:cNvSpPr txBox="1"/>
            <p:nvPr/>
          </p:nvSpPr>
          <p:spPr>
            <a:xfrm>
              <a:off x="6673132" y="4360534"/>
              <a:ext cx="1530311" cy="400110"/>
            </a:xfrm>
            <a:prstGeom prst="rect">
              <a:avLst/>
            </a:prstGeom>
            <a:noFill/>
          </p:spPr>
          <p:txBody>
            <a:bodyPr wrap="square" rtlCol="0">
              <a:spAutoFit/>
            </a:bodyPr>
            <a:lstStyle/>
            <a:p>
              <a:pPr algn="ctr"/>
              <a:r>
                <a:rPr lang="en-GB" sz="2000" dirty="0" smtClean="0">
                  <a:latin typeface="Arial Rounded MT Bold" panose="020F0704030504030204" pitchFamily="34" charset="0"/>
                </a:rPr>
                <a:t>Me</a:t>
              </a:r>
              <a:endParaRPr lang="en-GB" sz="2400" dirty="0">
                <a:latin typeface="Arial Rounded MT Bold" panose="020F0704030504030204" pitchFamily="34" charset="0"/>
              </a:endParaRPr>
            </a:p>
          </p:txBody>
        </p:sp>
        <p:sp>
          <p:nvSpPr>
            <p:cNvPr id="17" name="TextBox 16"/>
            <p:cNvSpPr txBox="1"/>
            <p:nvPr/>
          </p:nvSpPr>
          <p:spPr>
            <a:xfrm>
              <a:off x="6646442" y="4954067"/>
              <a:ext cx="1530311" cy="707886"/>
            </a:xfrm>
            <a:prstGeom prst="rect">
              <a:avLst/>
            </a:prstGeom>
            <a:noFill/>
          </p:spPr>
          <p:txBody>
            <a:bodyPr wrap="square" rtlCol="0">
              <a:spAutoFit/>
            </a:bodyPr>
            <a:lstStyle/>
            <a:p>
              <a:pPr algn="ctr"/>
              <a:r>
                <a:rPr lang="en-GB" sz="2000" dirty="0" smtClean="0">
                  <a:latin typeface="Arial Rounded MT Bold" panose="020F0704030504030204" pitchFamily="34" charset="0"/>
                </a:rPr>
                <a:t>I ‘should’ be</a:t>
              </a:r>
              <a:endParaRPr lang="en-GB" sz="2000" dirty="0">
                <a:latin typeface="Arial Rounded MT Bold" panose="020F0704030504030204" pitchFamily="34" charset="0"/>
              </a:endParaRPr>
            </a:p>
          </p:txBody>
        </p:sp>
      </p:grpSp>
      <p:sp>
        <p:nvSpPr>
          <p:cNvPr id="18" name="TextBox 17"/>
          <p:cNvSpPr txBox="1"/>
          <p:nvPr/>
        </p:nvSpPr>
        <p:spPr>
          <a:xfrm>
            <a:off x="3513471" y="3493447"/>
            <a:ext cx="1080120" cy="769441"/>
          </a:xfrm>
          <a:prstGeom prst="rect">
            <a:avLst/>
          </a:prstGeom>
          <a:noFill/>
        </p:spPr>
        <p:txBody>
          <a:bodyPr wrap="square" rtlCol="0">
            <a:spAutoFit/>
          </a:bodyPr>
          <a:lstStyle/>
          <a:p>
            <a:pPr algn="ctr"/>
            <a:r>
              <a:rPr lang="en-GB" sz="4400" b="1" dirty="0" smtClean="0">
                <a:latin typeface="Arial Rounded MT Bold" panose="020F0704030504030204" pitchFamily="34" charset="0"/>
              </a:rPr>
              <a:t>VS</a:t>
            </a:r>
            <a:endParaRPr lang="en-GB" sz="4400" b="1" dirty="0">
              <a:latin typeface="Arial Rounded MT Bold" panose="020F0704030504030204" pitchFamily="34" charset="0"/>
            </a:endParaRPr>
          </a:p>
        </p:txBody>
      </p:sp>
      <p:sp>
        <p:nvSpPr>
          <p:cNvPr id="2" name="TextBox 1"/>
          <p:cNvSpPr txBox="1"/>
          <p:nvPr/>
        </p:nvSpPr>
        <p:spPr>
          <a:xfrm>
            <a:off x="971600" y="332656"/>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Who we compare</a:t>
            </a:r>
            <a:endParaRPr lang="en-GB" sz="3600" b="1" u="sng" dirty="0">
              <a:latin typeface="Arial Rounded MT Bold" panose="020F0704030504030204" pitchFamily="34" charset="0"/>
            </a:endParaRPr>
          </a:p>
        </p:txBody>
      </p:sp>
      <p:pic>
        <p:nvPicPr>
          <p:cNvPr id="25" name="Picture 2" descr="http://www.clipartkid.com/images/143/measuring-with-a-ruler-clipart-clipart-best-ShO041-clipart.jpeg"/>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115493" y="2242275"/>
            <a:ext cx="2469844" cy="334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3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5"/>
                                        </p:tgtEl>
                                      </p:cBhvr>
                                    </p:animEffect>
                                    <p:set>
                                      <p:cBhvr>
                                        <p:cTn id="17" dur="1" fill="hold">
                                          <p:stCondLst>
                                            <p:cond delay="9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1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in)">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ircle(in)">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03784" y="2430082"/>
            <a:ext cx="2727920" cy="4013802"/>
            <a:chOff x="759768" y="1719454"/>
            <a:chExt cx="2727920" cy="4013802"/>
          </a:xfrm>
        </p:grpSpPr>
        <p:pic>
          <p:nvPicPr>
            <p:cNvPr id="20" name="Picture 19"/>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759768" y="1719454"/>
              <a:ext cx="2727920" cy="4013802"/>
            </a:xfrm>
            <a:prstGeom prst="rect">
              <a:avLst/>
            </a:prstGeom>
          </p:spPr>
        </p:pic>
        <p:sp>
          <p:nvSpPr>
            <p:cNvPr id="21" name="TextBox 20"/>
            <p:cNvSpPr txBox="1"/>
            <p:nvPr/>
          </p:nvSpPr>
          <p:spPr>
            <a:xfrm>
              <a:off x="1543472" y="2950865"/>
              <a:ext cx="1080120" cy="584775"/>
            </a:xfrm>
            <a:prstGeom prst="rect">
              <a:avLst/>
            </a:prstGeom>
            <a:noFill/>
          </p:spPr>
          <p:txBody>
            <a:bodyPr wrap="square" rtlCol="0">
              <a:spAutoFit/>
            </a:bodyPr>
            <a:lstStyle/>
            <a:p>
              <a:pPr algn="ctr"/>
              <a:r>
                <a:rPr lang="en-GB" sz="3200" b="1" dirty="0" smtClean="0">
                  <a:latin typeface="Arial Rounded MT Bold" panose="020F0704030504030204" pitchFamily="34" charset="0"/>
                </a:rPr>
                <a:t>ME</a:t>
              </a:r>
              <a:endParaRPr lang="en-GB" sz="3200" b="1" dirty="0">
                <a:latin typeface="Arial Rounded MT Bold" panose="020F0704030504030204" pitchFamily="34" charset="0"/>
              </a:endParaRPr>
            </a:p>
          </p:txBody>
        </p:sp>
      </p:grpSp>
      <p:pic>
        <p:nvPicPr>
          <p:cNvPr id="22" name="Picture 2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20602" r="58782"/>
          <a:stretch/>
        </p:blipFill>
        <p:spPr>
          <a:xfrm>
            <a:off x="5951851" y="1691356"/>
            <a:ext cx="1572477" cy="2313708"/>
          </a:xfrm>
          <a:prstGeom prst="rect">
            <a:avLst/>
          </a:prstGeom>
        </p:spPr>
      </p:pic>
      <p:pic>
        <p:nvPicPr>
          <p:cNvPr id="23" name="Picture 22"/>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41554" r="37830"/>
          <a:stretch/>
        </p:blipFill>
        <p:spPr>
          <a:xfrm>
            <a:off x="5951851" y="4509120"/>
            <a:ext cx="1572477" cy="2313708"/>
          </a:xfrm>
          <a:prstGeom prst="rect">
            <a:avLst/>
          </a:prstGeom>
        </p:spPr>
      </p:pic>
      <p:sp>
        <p:nvSpPr>
          <p:cNvPr id="24" name="TextBox 23"/>
          <p:cNvSpPr txBox="1"/>
          <p:nvPr/>
        </p:nvSpPr>
        <p:spPr>
          <a:xfrm>
            <a:off x="6198029" y="3658218"/>
            <a:ext cx="1080120" cy="769441"/>
          </a:xfrm>
          <a:prstGeom prst="rect">
            <a:avLst/>
          </a:prstGeom>
          <a:noFill/>
        </p:spPr>
        <p:txBody>
          <a:bodyPr wrap="square" rtlCol="0">
            <a:spAutoFit/>
          </a:bodyPr>
          <a:lstStyle/>
          <a:p>
            <a:pPr algn="ctr"/>
            <a:r>
              <a:rPr lang="en-GB" sz="4400" b="1" dirty="0" smtClean="0">
                <a:latin typeface="Arial Rounded MT Bold" panose="020F0704030504030204" pitchFamily="34" charset="0"/>
              </a:rPr>
              <a:t>VS</a:t>
            </a:r>
            <a:endParaRPr lang="en-GB" sz="4400" b="1" dirty="0">
              <a:latin typeface="Arial Rounded MT Bold" panose="020F0704030504030204" pitchFamily="34" charset="0"/>
            </a:endParaRPr>
          </a:p>
        </p:txBody>
      </p:sp>
      <p:sp>
        <p:nvSpPr>
          <p:cNvPr id="8" name="TextBox 7"/>
          <p:cNvSpPr txBox="1"/>
          <p:nvPr/>
        </p:nvSpPr>
        <p:spPr>
          <a:xfrm>
            <a:off x="971600" y="332656"/>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Who we compare</a:t>
            </a:r>
            <a:endParaRPr lang="en-GB" sz="3600" b="1" u="sng" dirty="0">
              <a:latin typeface="Arial Rounded MT Bold" panose="020F0704030504030204" pitchFamily="34" charset="0"/>
            </a:endParaRPr>
          </a:p>
        </p:txBody>
      </p:sp>
    </p:spTree>
    <p:extLst>
      <p:ext uri="{BB962C8B-B14F-4D97-AF65-F5344CB8AC3E}">
        <p14:creationId xmlns:p14="http://schemas.microsoft.com/office/powerpoint/2010/main" val="2516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par>
                                <p:cTn id="13" presetID="1" presetClass="entr" presetSubtype="0"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childTnLst>
                                </p:cTn>
                              </p:par>
                              <p:par>
                                <p:cTn id="15" presetID="6"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512" y="1981703"/>
            <a:ext cx="4081172" cy="5026090"/>
            <a:chOff x="179512" y="1981703"/>
            <a:chExt cx="4081172" cy="5026090"/>
          </a:xfrm>
        </p:grpSpPr>
        <p:pic>
          <p:nvPicPr>
            <p:cNvPr id="8" name="Picture 7"/>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75327"/>
            <a:stretch/>
          </p:blipFill>
          <p:spPr>
            <a:xfrm>
              <a:off x="310952" y="1981703"/>
              <a:ext cx="3949732" cy="4915775"/>
            </a:xfrm>
            <a:prstGeom prst="rect">
              <a:avLst/>
            </a:prstGeom>
          </p:spPr>
        </p:pic>
        <p:pic>
          <p:nvPicPr>
            <p:cNvPr id="9" name="Picture 8"/>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64100" t="81" r="15284" b="-81"/>
            <a:stretch/>
          </p:blipFill>
          <p:spPr>
            <a:xfrm>
              <a:off x="1179240" y="2345919"/>
              <a:ext cx="2727920" cy="4013802"/>
            </a:xfrm>
            <a:prstGeom prst="rect">
              <a:avLst/>
            </a:prstGeom>
          </p:spPr>
        </p:pic>
        <p:pic>
          <p:nvPicPr>
            <p:cNvPr id="10" name="Picture 9"/>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41915" r="37469"/>
            <a:stretch/>
          </p:blipFill>
          <p:spPr>
            <a:xfrm>
              <a:off x="1456583" y="2993991"/>
              <a:ext cx="2727920" cy="4013802"/>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21184" r="58200"/>
            <a:stretch/>
          </p:blipFill>
          <p:spPr>
            <a:xfrm>
              <a:off x="179512" y="2601722"/>
              <a:ext cx="2727920" cy="4013802"/>
            </a:xfrm>
            <a:prstGeom prst="rect">
              <a:avLst/>
            </a:prstGeom>
          </p:spPr>
        </p:pic>
      </p:grpSp>
      <p:grpSp>
        <p:nvGrpSpPr>
          <p:cNvPr id="2" name="Group 1"/>
          <p:cNvGrpSpPr/>
          <p:nvPr/>
        </p:nvGrpSpPr>
        <p:grpSpPr>
          <a:xfrm>
            <a:off x="679376" y="2792437"/>
            <a:ext cx="2727920" cy="4013802"/>
            <a:chOff x="679376" y="2792437"/>
            <a:chExt cx="2727920" cy="4013802"/>
          </a:xfrm>
        </p:grpSpPr>
        <p:pic>
          <p:nvPicPr>
            <p:cNvPr id="13" name="Picture 12"/>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r="79384"/>
            <a:stretch/>
          </p:blipFill>
          <p:spPr>
            <a:xfrm>
              <a:off x="679376" y="2792437"/>
              <a:ext cx="2727920" cy="4013802"/>
            </a:xfrm>
            <a:prstGeom prst="rect">
              <a:avLst/>
            </a:prstGeom>
          </p:spPr>
        </p:pic>
        <p:sp>
          <p:nvSpPr>
            <p:cNvPr id="14" name="TextBox 13"/>
            <p:cNvSpPr txBox="1"/>
            <p:nvPr/>
          </p:nvSpPr>
          <p:spPr>
            <a:xfrm>
              <a:off x="1463080" y="4023848"/>
              <a:ext cx="1080120" cy="584775"/>
            </a:xfrm>
            <a:prstGeom prst="rect">
              <a:avLst/>
            </a:prstGeom>
            <a:noFill/>
          </p:spPr>
          <p:txBody>
            <a:bodyPr wrap="square" rtlCol="0">
              <a:spAutoFit/>
            </a:bodyPr>
            <a:lstStyle/>
            <a:p>
              <a:pPr algn="ctr"/>
              <a:r>
                <a:rPr lang="en-GB" sz="3200" b="1" dirty="0" smtClean="0">
                  <a:latin typeface="a song for jennifer" pitchFamily="2" charset="0"/>
                </a:rPr>
                <a:t>ME</a:t>
              </a:r>
              <a:endParaRPr lang="en-GB" sz="3200" b="1" dirty="0">
                <a:latin typeface="a song for jennifer" pitchFamily="2" charset="0"/>
              </a:endParaRPr>
            </a:p>
          </p:txBody>
        </p:sp>
      </p:grpSp>
      <p:grpSp>
        <p:nvGrpSpPr>
          <p:cNvPr id="7" name="Group 6"/>
          <p:cNvGrpSpPr/>
          <p:nvPr/>
        </p:nvGrpSpPr>
        <p:grpSpPr>
          <a:xfrm>
            <a:off x="4932040" y="2003310"/>
            <a:ext cx="4081172" cy="5026090"/>
            <a:chOff x="4932040" y="2003310"/>
            <a:chExt cx="4081172" cy="5026090"/>
          </a:xfrm>
        </p:grpSpPr>
        <p:pic>
          <p:nvPicPr>
            <p:cNvPr id="15" name="Picture 14"/>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75327"/>
            <a:stretch/>
          </p:blipFill>
          <p:spPr>
            <a:xfrm>
              <a:off x="5063480" y="2003310"/>
              <a:ext cx="3949732" cy="4915775"/>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64100" t="81" r="15284" b="-81"/>
            <a:stretch/>
          </p:blipFill>
          <p:spPr>
            <a:xfrm>
              <a:off x="5931768" y="2367526"/>
              <a:ext cx="2727920" cy="4013802"/>
            </a:xfrm>
            <a:prstGeom prst="rect">
              <a:avLst/>
            </a:prstGeom>
          </p:spPr>
        </p:pic>
        <p:pic>
          <p:nvPicPr>
            <p:cNvPr id="17" name="Picture 16"/>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41915" r="37469"/>
            <a:stretch/>
          </p:blipFill>
          <p:spPr>
            <a:xfrm>
              <a:off x="6209111" y="3015598"/>
              <a:ext cx="2727920" cy="4013802"/>
            </a:xfrm>
            <a:prstGeom prst="rect">
              <a:avLst/>
            </a:prstGeom>
          </p:spPr>
        </p:pic>
        <p:pic>
          <p:nvPicPr>
            <p:cNvPr id="18" name="Picture 17"/>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21184" r="58200"/>
            <a:stretch/>
          </p:blipFill>
          <p:spPr>
            <a:xfrm>
              <a:off x="4932040" y="2623329"/>
              <a:ext cx="2727920" cy="4013802"/>
            </a:xfrm>
            <a:prstGeom prst="rect">
              <a:avLst/>
            </a:prstGeom>
          </p:spPr>
        </p:pic>
        <p:grpSp>
          <p:nvGrpSpPr>
            <p:cNvPr id="25" name="Group 24"/>
            <p:cNvGrpSpPr/>
            <p:nvPr/>
          </p:nvGrpSpPr>
          <p:grpSpPr>
            <a:xfrm>
              <a:off x="5431904" y="2814044"/>
              <a:ext cx="2727920" cy="4013802"/>
              <a:chOff x="759768" y="1719454"/>
              <a:chExt cx="2727920" cy="4013802"/>
            </a:xfrm>
          </p:grpSpPr>
          <p:pic>
            <p:nvPicPr>
              <p:cNvPr id="26" name="Picture 2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r="79384"/>
              <a:stretch/>
            </p:blipFill>
            <p:spPr>
              <a:xfrm>
                <a:off x="759768" y="1719454"/>
                <a:ext cx="2727920" cy="4013802"/>
              </a:xfrm>
              <a:prstGeom prst="rect">
                <a:avLst/>
              </a:prstGeom>
            </p:spPr>
          </p:pic>
          <p:sp>
            <p:nvSpPr>
              <p:cNvPr id="27" name="TextBox 26"/>
              <p:cNvSpPr txBox="1"/>
              <p:nvPr/>
            </p:nvSpPr>
            <p:spPr>
              <a:xfrm>
                <a:off x="1511660" y="2965842"/>
                <a:ext cx="1224136" cy="523220"/>
              </a:xfrm>
              <a:prstGeom prst="rect">
                <a:avLst/>
              </a:prstGeom>
              <a:noFill/>
            </p:spPr>
            <p:txBody>
              <a:bodyPr wrap="square" rtlCol="0">
                <a:spAutoFit/>
              </a:bodyPr>
              <a:lstStyle/>
              <a:p>
                <a:pPr algn="ctr"/>
                <a:r>
                  <a:rPr lang="en-GB" sz="2800" b="1" dirty="0" smtClean="0">
                    <a:latin typeface="Arial Rounded MT Bold" panose="020F0704030504030204" pitchFamily="34" charset="0"/>
                  </a:rPr>
                  <a:t>THEM</a:t>
                </a:r>
                <a:endParaRPr lang="en-GB" sz="3200" b="1" dirty="0">
                  <a:latin typeface="Arial Rounded MT Bold" panose="020F0704030504030204" pitchFamily="34" charset="0"/>
                </a:endParaRPr>
              </a:p>
            </p:txBody>
          </p:sp>
        </p:grpSp>
      </p:grpSp>
      <p:sp>
        <p:nvSpPr>
          <p:cNvPr id="28" name="TextBox 27"/>
          <p:cNvSpPr txBox="1"/>
          <p:nvPr/>
        </p:nvSpPr>
        <p:spPr>
          <a:xfrm>
            <a:off x="3907160" y="3493871"/>
            <a:ext cx="1080120" cy="769441"/>
          </a:xfrm>
          <a:prstGeom prst="rect">
            <a:avLst/>
          </a:prstGeom>
          <a:noFill/>
        </p:spPr>
        <p:txBody>
          <a:bodyPr wrap="square" rtlCol="0">
            <a:spAutoFit/>
          </a:bodyPr>
          <a:lstStyle/>
          <a:p>
            <a:pPr algn="ctr"/>
            <a:r>
              <a:rPr lang="en-GB" sz="4400" b="1" dirty="0" smtClean="0">
                <a:latin typeface="Arial Rounded MT Bold" panose="020F0704030504030204" pitchFamily="34" charset="0"/>
              </a:rPr>
              <a:t>VS</a:t>
            </a:r>
            <a:endParaRPr lang="en-GB" sz="4400" b="1" dirty="0">
              <a:latin typeface="Arial Rounded MT Bold" panose="020F0704030504030204" pitchFamily="34" charset="0"/>
            </a:endParaRPr>
          </a:p>
        </p:txBody>
      </p:sp>
      <p:sp>
        <p:nvSpPr>
          <p:cNvPr id="29" name="TextBox 28"/>
          <p:cNvSpPr txBox="1"/>
          <p:nvPr/>
        </p:nvSpPr>
        <p:spPr>
          <a:xfrm>
            <a:off x="1644140" y="4023847"/>
            <a:ext cx="718000" cy="523220"/>
          </a:xfrm>
          <a:prstGeom prst="rect">
            <a:avLst/>
          </a:prstGeom>
          <a:solidFill>
            <a:srgbClr val="00B0F0"/>
          </a:solidFill>
        </p:spPr>
        <p:txBody>
          <a:bodyPr wrap="square" rtlCol="0">
            <a:spAutoFit/>
          </a:bodyPr>
          <a:lstStyle/>
          <a:p>
            <a:pPr algn="ctr"/>
            <a:r>
              <a:rPr lang="en-GB" sz="2800" b="1" dirty="0" smtClean="0">
                <a:latin typeface="Arial Rounded MT Bold" panose="020F0704030504030204" pitchFamily="34" charset="0"/>
              </a:rPr>
              <a:t>US</a:t>
            </a:r>
            <a:endParaRPr lang="en-GB" sz="3200" b="1" dirty="0">
              <a:latin typeface="Arial Rounded MT Bold" panose="020F0704030504030204" pitchFamily="34" charset="0"/>
            </a:endParaRPr>
          </a:p>
        </p:txBody>
      </p:sp>
      <p:sp>
        <p:nvSpPr>
          <p:cNvPr id="20" name="TextBox 19"/>
          <p:cNvSpPr txBox="1"/>
          <p:nvPr/>
        </p:nvSpPr>
        <p:spPr>
          <a:xfrm>
            <a:off x="971600" y="332656"/>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Who we compare</a:t>
            </a:r>
            <a:endParaRPr lang="en-GB" sz="3600" b="1" u="sng" dirty="0">
              <a:latin typeface="Arial Rounded MT Bold" panose="020F0704030504030204" pitchFamily="34" charset="0"/>
            </a:endParaRPr>
          </a:p>
        </p:txBody>
      </p:sp>
    </p:spTree>
    <p:extLst>
      <p:ext uri="{BB962C8B-B14F-4D97-AF65-F5344CB8AC3E}">
        <p14:creationId xmlns:p14="http://schemas.microsoft.com/office/powerpoint/2010/main" val="5424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0"/>
                            </p:stCondLst>
                            <p:childTnLst>
                              <p:par>
                                <p:cTn id="25" presetID="6"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9103"/>
            <a:ext cx="9144000" cy="584775"/>
          </a:xfrm>
          <a:prstGeom prst="rect">
            <a:avLst/>
          </a:prstGeom>
          <a:noFill/>
        </p:spPr>
        <p:txBody>
          <a:bodyPr wrap="square" rtlCol="0">
            <a:spAutoFit/>
          </a:bodyPr>
          <a:lstStyle/>
          <a:p>
            <a:pPr algn="ctr"/>
            <a:r>
              <a:rPr lang="en-GB" sz="3200" b="1" u="sng" dirty="0" smtClean="0">
                <a:latin typeface="Arial Rounded MT Bold" panose="020F0704030504030204" pitchFamily="34" charset="0"/>
              </a:rPr>
              <a:t>What’s behind comparison?</a:t>
            </a:r>
            <a:endParaRPr lang="en-GB" sz="3200" b="1" u="sng" dirty="0">
              <a:latin typeface="Arial Rounded MT Bold" panose="020F0704030504030204" pitchFamily="34" charset="0"/>
            </a:endParaRPr>
          </a:p>
        </p:txBody>
      </p:sp>
      <p:cxnSp>
        <p:nvCxnSpPr>
          <p:cNvPr id="11" name="Straight Arrow Connector 10"/>
          <p:cNvCxnSpPr/>
          <p:nvPr/>
        </p:nvCxnSpPr>
        <p:spPr>
          <a:xfrm>
            <a:off x="3631704" y="1916832"/>
            <a:ext cx="0" cy="3816424"/>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31640" y="1340768"/>
            <a:ext cx="0" cy="43924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331640" y="2636912"/>
            <a:ext cx="5184576" cy="309634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331640" y="5733256"/>
            <a:ext cx="63283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887524" y="3370064"/>
            <a:ext cx="2084040" cy="3384376"/>
          </a:xfrm>
          <a:prstGeom prst="rect">
            <a:avLst/>
          </a:prstGeom>
        </p:spPr>
      </p:pic>
      <p:cxnSp>
        <p:nvCxnSpPr>
          <p:cNvPr id="8" name="Straight Connector 7"/>
          <p:cNvCxnSpPr/>
          <p:nvPr/>
        </p:nvCxnSpPr>
        <p:spPr>
          <a:xfrm>
            <a:off x="1331640" y="1916832"/>
            <a:ext cx="632832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64611" r="14773"/>
          <a:stretch/>
        </p:blipFill>
        <p:spPr>
          <a:xfrm>
            <a:off x="6804248" y="620688"/>
            <a:ext cx="2084040" cy="3384376"/>
          </a:xfrm>
          <a:prstGeom prst="rect">
            <a:avLst/>
          </a:prstGeom>
        </p:spPr>
      </p:pic>
      <p:sp>
        <p:nvSpPr>
          <p:cNvPr id="31" name="TextBox 30"/>
          <p:cNvSpPr txBox="1"/>
          <p:nvPr/>
        </p:nvSpPr>
        <p:spPr>
          <a:xfrm>
            <a:off x="1331640" y="2381979"/>
            <a:ext cx="2300064" cy="707886"/>
          </a:xfrm>
          <a:prstGeom prst="rect">
            <a:avLst/>
          </a:prstGeom>
          <a:noFill/>
        </p:spPr>
        <p:txBody>
          <a:bodyPr wrap="square" rtlCol="0">
            <a:spAutoFit/>
          </a:bodyPr>
          <a:lstStyle/>
          <a:p>
            <a:pPr algn="r"/>
            <a:r>
              <a:rPr lang="en-GB" sz="2000" dirty="0" smtClean="0">
                <a:latin typeface="Arial Rounded MT Bold" panose="020F0704030504030204" pitchFamily="34" charset="0"/>
              </a:rPr>
              <a:t>Comparison looks at the gap</a:t>
            </a:r>
            <a:endParaRPr lang="en-GB" sz="2000" dirty="0">
              <a:latin typeface="Arial Rounded MT Bold" panose="020F0704030504030204" pitchFamily="34" charset="0"/>
            </a:endParaRPr>
          </a:p>
        </p:txBody>
      </p:sp>
      <p:sp>
        <p:nvSpPr>
          <p:cNvPr id="37" name="TextBox 36"/>
          <p:cNvSpPr txBox="1"/>
          <p:nvPr/>
        </p:nvSpPr>
        <p:spPr>
          <a:xfrm>
            <a:off x="4788024" y="3769585"/>
            <a:ext cx="2300064" cy="1015663"/>
          </a:xfrm>
          <a:prstGeom prst="rect">
            <a:avLst/>
          </a:prstGeom>
          <a:noFill/>
        </p:spPr>
        <p:txBody>
          <a:bodyPr wrap="square" rtlCol="0">
            <a:spAutoFit/>
          </a:bodyPr>
          <a:lstStyle/>
          <a:p>
            <a:r>
              <a:rPr lang="en-GB" sz="2000" dirty="0" smtClean="0">
                <a:latin typeface="Arial Rounded MT Bold" panose="020F0704030504030204" pitchFamily="34" charset="0"/>
              </a:rPr>
              <a:t>Inspiration encourages growth</a:t>
            </a:r>
            <a:endParaRPr lang="en-GB" sz="2000" dirty="0">
              <a:latin typeface="Arial Rounded MT Bold" panose="020F0704030504030204" pitchFamily="34" charset="0"/>
            </a:endParaRPr>
          </a:p>
        </p:txBody>
      </p:sp>
      <p:sp>
        <p:nvSpPr>
          <p:cNvPr id="33" name="TextBox 32"/>
          <p:cNvSpPr txBox="1"/>
          <p:nvPr/>
        </p:nvSpPr>
        <p:spPr>
          <a:xfrm>
            <a:off x="7524328" y="1035434"/>
            <a:ext cx="648072" cy="461665"/>
          </a:xfrm>
          <a:prstGeom prst="rect">
            <a:avLst/>
          </a:prstGeom>
          <a:noFill/>
        </p:spPr>
        <p:txBody>
          <a:bodyPr wrap="square" rtlCol="0">
            <a:spAutoFit/>
          </a:bodyPr>
          <a:lstStyle/>
          <a:p>
            <a:pPr algn="ctr"/>
            <a:r>
              <a:rPr lang="en-GB" sz="2400" dirty="0" smtClean="0">
                <a:solidFill>
                  <a:schemeClr val="bg1"/>
                </a:solidFill>
                <a:latin typeface="Arial Rounded MT Bold" panose="020F0704030504030204" pitchFamily="34" charset="0"/>
              </a:rPr>
              <a:t>My</a:t>
            </a:r>
            <a:endParaRPr lang="en-GB" sz="2400" dirty="0">
              <a:solidFill>
                <a:schemeClr val="bg1"/>
              </a:solidFill>
              <a:latin typeface="Arial Rounded MT Bold" panose="020F0704030504030204" pitchFamily="34" charset="0"/>
            </a:endParaRPr>
          </a:p>
        </p:txBody>
      </p:sp>
      <p:sp>
        <p:nvSpPr>
          <p:cNvPr id="39" name="TextBox 38"/>
          <p:cNvSpPr txBox="1"/>
          <p:nvPr/>
        </p:nvSpPr>
        <p:spPr>
          <a:xfrm>
            <a:off x="7125670" y="1700808"/>
            <a:ext cx="1406770" cy="400110"/>
          </a:xfrm>
          <a:prstGeom prst="rect">
            <a:avLst/>
          </a:prstGeom>
          <a:noFill/>
        </p:spPr>
        <p:txBody>
          <a:bodyPr wrap="square" rtlCol="0">
            <a:spAutoFit/>
          </a:bodyPr>
          <a:lstStyle/>
          <a:p>
            <a:pPr algn="ctr"/>
            <a:r>
              <a:rPr lang="en-GB" sz="2000" b="1" dirty="0" smtClean="0">
                <a:solidFill>
                  <a:schemeClr val="bg1"/>
                </a:solidFill>
                <a:latin typeface="Arial Rounded MT Bold" panose="020F0704030504030204" pitchFamily="34" charset="0"/>
              </a:rPr>
              <a:t>generous</a:t>
            </a:r>
            <a:endParaRPr lang="en-GB" sz="2000" b="1" dirty="0">
              <a:solidFill>
                <a:schemeClr val="bg1"/>
              </a:solidFill>
              <a:latin typeface="Arial Rounded MT Bold" panose="020F0704030504030204" pitchFamily="34" charset="0"/>
            </a:endParaRPr>
          </a:p>
        </p:txBody>
      </p:sp>
      <p:sp>
        <p:nvSpPr>
          <p:cNvPr id="40" name="TextBox 39"/>
          <p:cNvSpPr txBox="1"/>
          <p:nvPr/>
        </p:nvSpPr>
        <p:spPr>
          <a:xfrm>
            <a:off x="7125670" y="2420888"/>
            <a:ext cx="1406770" cy="400110"/>
          </a:xfrm>
          <a:prstGeom prst="rect">
            <a:avLst/>
          </a:prstGeom>
          <a:noFill/>
        </p:spPr>
        <p:txBody>
          <a:bodyPr wrap="square" rtlCol="0">
            <a:spAutoFit/>
          </a:bodyPr>
          <a:lstStyle/>
          <a:p>
            <a:pPr algn="ctr"/>
            <a:r>
              <a:rPr lang="en-GB" sz="2000" b="1" dirty="0" smtClean="0">
                <a:solidFill>
                  <a:schemeClr val="bg1"/>
                </a:solidFill>
                <a:latin typeface="Arial Rounded MT Bold" panose="020F0704030504030204" pitchFamily="34" charset="0"/>
              </a:rPr>
              <a:t>friend</a:t>
            </a:r>
            <a:endParaRPr lang="en-GB" sz="2400" b="1" dirty="0">
              <a:solidFill>
                <a:schemeClr val="bg1"/>
              </a:solidFill>
              <a:latin typeface="Arial Rounded MT Bold" panose="020F0704030504030204" pitchFamily="34" charset="0"/>
            </a:endParaRPr>
          </a:p>
        </p:txBody>
      </p:sp>
      <p:sp>
        <p:nvSpPr>
          <p:cNvPr id="41" name="TextBox 40"/>
          <p:cNvSpPr txBox="1"/>
          <p:nvPr/>
        </p:nvSpPr>
        <p:spPr>
          <a:xfrm>
            <a:off x="1605508" y="4408162"/>
            <a:ext cx="648072" cy="461665"/>
          </a:xfrm>
          <a:prstGeom prst="rect">
            <a:avLst/>
          </a:prstGeom>
          <a:noFill/>
        </p:spPr>
        <p:txBody>
          <a:bodyPr wrap="square" rtlCol="0">
            <a:spAutoFit/>
          </a:bodyPr>
          <a:lstStyle/>
          <a:p>
            <a:pPr algn="ctr"/>
            <a:r>
              <a:rPr lang="en-GB" sz="2400" dirty="0" smtClean="0">
                <a:latin typeface="Arial Rounded MT Bold" panose="020F0704030504030204" pitchFamily="34" charset="0"/>
              </a:rPr>
              <a:t>ME</a:t>
            </a:r>
            <a:endParaRPr lang="en-GB" sz="2400" dirty="0">
              <a:latin typeface="Arial Rounded MT Bold" panose="020F0704030504030204" pitchFamily="34" charset="0"/>
            </a:endParaRPr>
          </a:p>
        </p:txBody>
      </p:sp>
      <p:sp>
        <p:nvSpPr>
          <p:cNvPr id="42" name="TextBox 41"/>
          <p:cNvSpPr txBox="1"/>
          <p:nvPr/>
        </p:nvSpPr>
        <p:spPr>
          <a:xfrm>
            <a:off x="6679023" y="4149080"/>
            <a:ext cx="2300064" cy="400110"/>
          </a:xfrm>
          <a:prstGeom prst="rect">
            <a:avLst/>
          </a:prstGeom>
          <a:noFill/>
        </p:spPr>
        <p:txBody>
          <a:bodyPr wrap="square" rtlCol="0">
            <a:spAutoFit/>
          </a:bodyPr>
          <a:lstStyle/>
          <a:p>
            <a:r>
              <a:rPr lang="en-GB" sz="2000" dirty="0" smtClean="0">
                <a:latin typeface="Arial Rounded MT Bold" panose="020F0704030504030204" pitchFamily="34" charset="0"/>
              </a:rPr>
              <a:t>1 </a:t>
            </a:r>
            <a:r>
              <a:rPr lang="en-GB" sz="2000" dirty="0" err="1" smtClean="0">
                <a:latin typeface="Arial Rounded MT Bold" panose="020F0704030504030204" pitchFamily="34" charset="0"/>
              </a:rPr>
              <a:t>Cor</a:t>
            </a:r>
            <a:r>
              <a:rPr lang="en-GB" sz="2000" dirty="0" smtClean="0">
                <a:latin typeface="Arial Rounded MT Bold" panose="020F0704030504030204" pitchFamily="34" charset="0"/>
              </a:rPr>
              <a:t> 11:1</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169705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3"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5612172" y="1628800"/>
            <a:ext cx="1274575" cy="1828398"/>
          </a:xfrm>
          <a:prstGeom prst="rect">
            <a:avLst/>
          </a:prstGeom>
        </p:spPr>
      </p:pic>
      <p:pic>
        <p:nvPicPr>
          <p:cNvPr id="12" name="Picture 1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20880" r="58504"/>
          <a:stretch/>
        </p:blipFill>
        <p:spPr>
          <a:xfrm>
            <a:off x="6836308" y="1268760"/>
            <a:ext cx="1584176" cy="2272525"/>
          </a:xfrm>
          <a:prstGeom prst="rect">
            <a:avLst/>
          </a:prstGeom>
        </p:spPr>
      </p:pic>
      <p:sp>
        <p:nvSpPr>
          <p:cNvPr id="2" name="TextBox 1"/>
          <p:cNvSpPr txBox="1"/>
          <p:nvPr/>
        </p:nvSpPr>
        <p:spPr>
          <a:xfrm>
            <a:off x="5972213" y="2041366"/>
            <a:ext cx="2074172" cy="811570"/>
          </a:xfrm>
          <a:prstGeom prst="roundRect">
            <a:avLst/>
          </a:prstGeom>
          <a:solidFill>
            <a:schemeClr val="bg1"/>
          </a:solidFill>
          <a:ln w="19050">
            <a:solidFill>
              <a:srgbClr val="002060"/>
            </a:solidFill>
          </a:ln>
        </p:spPr>
        <p:txBody>
          <a:bodyPr wrap="square" rtlCol="0">
            <a:spAutoFit/>
          </a:bodyPr>
          <a:lstStyle/>
          <a:p>
            <a:pPr algn="ctr">
              <a:lnSpc>
                <a:spcPts val="2500"/>
              </a:lnSpc>
            </a:pPr>
            <a:r>
              <a:rPr lang="en-GB" sz="2000" dirty="0" smtClean="0">
                <a:latin typeface="Arial Rounded MT Bold" panose="020F0704030504030204" pitchFamily="34" charset="0"/>
              </a:rPr>
              <a:t>Insecurity&amp; Insignificance</a:t>
            </a:r>
            <a:endParaRPr lang="en-GB" sz="2000" dirty="0">
              <a:latin typeface="Arial Rounded MT Bold" panose="020F0704030504030204" pitchFamily="34" charset="0"/>
            </a:endParaRPr>
          </a:p>
        </p:txBody>
      </p:sp>
      <p:sp>
        <p:nvSpPr>
          <p:cNvPr id="7" name="TextBox 6"/>
          <p:cNvSpPr txBox="1"/>
          <p:nvPr/>
        </p:nvSpPr>
        <p:spPr>
          <a:xfrm>
            <a:off x="0" y="389103"/>
            <a:ext cx="9144000" cy="646331"/>
          </a:xfrm>
          <a:prstGeom prst="rect">
            <a:avLst/>
          </a:prstGeom>
          <a:noFill/>
        </p:spPr>
        <p:txBody>
          <a:bodyPr wrap="square" rtlCol="0">
            <a:spAutoFit/>
          </a:bodyPr>
          <a:lstStyle/>
          <a:p>
            <a:pPr algn="ctr"/>
            <a:r>
              <a:rPr lang="en-GB" sz="3600" b="1" u="sng" dirty="0" smtClean="0">
                <a:latin typeface="a song for jennifer" pitchFamily="2" charset="0"/>
              </a:rPr>
              <a:t>Mind the gap</a:t>
            </a:r>
            <a:endParaRPr lang="en-GB" sz="3600" b="1" u="sng" dirty="0">
              <a:latin typeface="a song for jennifer" pitchFamily="2" charset="0"/>
            </a:endParaRPr>
          </a:p>
        </p:txBody>
      </p:sp>
      <p:pic>
        <p:nvPicPr>
          <p:cNvPr id="21" name="Picture 20"/>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755576" y="4117931"/>
            <a:ext cx="1274575" cy="1828398"/>
          </a:xfrm>
          <a:prstGeom prst="rect">
            <a:avLst/>
          </a:prstGeom>
        </p:spPr>
      </p:pic>
      <p:pic>
        <p:nvPicPr>
          <p:cNvPr id="22" name="Picture 2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1979712" y="3757891"/>
            <a:ext cx="1584176" cy="2272525"/>
          </a:xfrm>
          <a:prstGeom prst="rect">
            <a:avLst/>
          </a:prstGeom>
        </p:spPr>
      </p:pic>
      <p:sp>
        <p:nvSpPr>
          <p:cNvPr id="23" name="TextBox 22"/>
          <p:cNvSpPr txBox="1"/>
          <p:nvPr/>
        </p:nvSpPr>
        <p:spPr>
          <a:xfrm>
            <a:off x="1115617" y="4530497"/>
            <a:ext cx="2016223" cy="437212"/>
          </a:xfrm>
          <a:prstGeom prst="roundRect">
            <a:avLst/>
          </a:prstGeom>
          <a:solidFill>
            <a:schemeClr val="bg1"/>
          </a:solidFill>
          <a:ln w="19050">
            <a:solidFill>
              <a:srgbClr val="002060"/>
            </a:solidFill>
          </a:ln>
        </p:spPr>
        <p:txBody>
          <a:bodyPr wrap="square" rtlCol="0">
            <a:spAutoFit/>
          </a:bodyPr>
          <a:lstStyle/>
          <a:p>
            <a:pPr algn="ctr">
              <a:lnSpc>
                <a:spcPts val="2500"/>
              </a:lnSpc>
            </a:pPr>
            <a:r>
              <a:rPr lang="en-GB" sz="2000" dirty="0" smtClean="0">
                <a:latin typeface="Arial Rounded MT Bold" panose="020F0704030504030204" pitchFamily="34" charset="0"/>
              </a:rPr>
              <a:t>Guilt &amp; Shame</a:t>
            </a:r>
            <a:endParaRPr lang="en-GB" sz="2000" dirty="0">
              <a:latin typeface="Arial Rounded MT Bold" panose="020F0704030504030204" pitchFamily="34" charset="0"/>
            </a:endParaRPr>
          </a:p>
        </p:txBody>
      </p:sp>
      <p:pic>
        <p:nvPicPr>
          <p:cNvPr id="25" name="Picture 24"/>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42023" t="865" r="37361" b="-865"/>
          <a:stretch/>
        </p:blipFill>
        <p:spPr>
          <a:xfrm flipH="1">
            <a:off x="2289313" y="1588523"/>
            <a:ext cx="1274575" cy="1828398"/>
          </a:xfrm>
          <a:prstGeom prst="rect">
            <a:avLst/>
          </a:prstGeom>
        </p:spPr>
      </p:pic>
      <p:pic>
        <p:nvPicPr>
          <p:cNvPr id="26" name="Picture 2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20" r="79364"/>
          <a:stretch/>
        </p:blipFill>
        <p:spPr>
          <a:xfrm flipH="1">
            <a:off x="755576" y="1228483"/>
            <a:ext cx="1584176" cy="2272525"/>
          </a:xfrm>
          <a:prstGeom prst="rect">
            <a:avLst/>
          </a:prstGeom>
        </p:spPr>
      </p:pic>
      <p:sp>
        <p:nvSpPr>
          <p:cNvPr id="27" name="TextBox 26"/>
          <p:cNvSpPr txBox="1"/>
          <p:nvPr/>
        </p:nvSpPr>
        <p:spPr>
          <a:xfrm flipH="1">
            <a:off x="1187624" y="2176590"/>
            <a:ext cx="2016223" cy="430260"/>
          </a:xfrm>
          <a:prstGeom prst="roundRect">
            <a:avLst/>
          </a:prstGeom>
          <a:solidFill>
            <a:schemeClr val="bg1"/>
          </a:solidFill>
          <a:ln w="19050">
            <a:solidFill>
              <a:srgbClr val="002060"/>
            </a:solidFill>
          </a:ln>
        </p:spPr>
        <p:txBody>
          <a:bodyPr wrap="square" rtlCol="0">
            <a:spAutoFit/>
          </a:bodyPr>
          <a:lstStyle/>
          <a:p>
            <a:pPr algn="ctr">
              <a:lnSpc>
                <a:spcPts val="2500"/>
              </a:lnSpc>
            </a:pPr>
            <a:r>
              <a:rPr lang="en-GB" sz="2000" dirty="0" smtClean="0">
                <a:latin typeface="Arial Rounded MT Bold" panose="020F0704030504030204" pitchFamily="34" charset="0"/>
              </a:rPr>
              <a:t>Pride</a:t>
            </a:r>
            <a:endParaRPr lang="en-GB" sz="2400" dirty="0">
              <a:latin typeface="Arial Rounded MT Bold" panose="020F0704030504030204" pitchFamily="34" charset="0"/>
            </a:endParaRPr>
          </a:p>
        </p:txBody>
      </p:sp>
      <p:pic>
        <p:nvPicPr>
          <p:cNvPr id="32" name="Picture 3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64091" t="-828" r="15293" b="828"/>
          <a:stretch/>
        </p:blipFill>
        <p:spPr>
          <a:xfrm flipH="1">
            <a:off x="6526561" y="4150762"/>
            <a:ext cx="1274575" cy="1828398"/>
          </a:xfrm>
          <a:prstGeom prst="rect">
            <a:avLst/>
          </a:prstGeom>
        </p:spPr>
      </p:pic>
      <p:pic>
        <p:nvPicPr>
          <p:cNvPr id="35" name="Picture 34"/>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139" t="836" r="79523" b="-836"/>
          <a:stretch/>
        </p:blipFill>
        <p:spPr>
          <a:xfrm flipH="1">
            <a:off x="5364088" y="4192890"/>
            <a:ext cx="1274575" cy="1828398"/>
          </a:xfrm>
          <a:prstGeom prst="rect">
            <a:avLst/>
          </a:prstGeom>
        </p:spPr>
      </p:pic>
      <p:sp>
        <p:nvSpPr>
          <p:cNvPr id="34" name="TextBox 33"/>
          <p:cNvSpPr txBox="1"/>
          <p:nvPr/>
        </p:nvSpPr>
        <p:spPr>
          <a:xfrm flipH="1">
            <a:off x="5612172" y="4665721"/>
            <a:ext cx="2016223" cy="430260"/>
          </a:xfrm>
          <a:prstGeom prst="roundRect">
            <a:avLst/>
          </a:prstGeom>
          <a:solidFill>
            <a:schemeClr val="bg1"/>
          </a:solidFill>
          <a:ln w="19050">
            <a:solidFill>
              <a:srgbClr val="002060"/>
            </a:solidFill>
          </a:ln>
        </p:spPr>
        <p:txBody>
          <a:bodyPr wrap="square" rtlCol="0">
            <a:spAutoFit/>
          </a:bodyPr>
          <a:lstStyle/>
          <a:p>
            <a:pPr algn="ctr">
              <a:lnSpc>
                <a:spcPts val="2500"/>
              </a:lnSpc>
            </a:pPr>
            <a:r>
              <a:rPr lang="en-GB" sz="2000" dirty="0" smtClean="0">
                <a:latin typeface="Arial Rounded MT Bold" panose="020F0704030504030204" pitchFamily="34" charset="0"/>
              </a:rPr>
              <a:t>Envy</a:t>
            </a:r>
            <a:endParaRPr lang="en-GB" sz="2400" dirty="0">
              <a:latin typeface="Arial Rounded MT Bold" panose="020F0704030504030204" pitchFamily="34" charset="0"/>
            </a:endParaRPr>
          </a:p>
        </p:txBody>
      </p:sp>
      <p:pic>
        <p:nvPicPr>
          <p:cNvPr id="2052" name="Picture 4" descr="C:\Users\Jenny.CCC45-ADMIN1A\AppData\Local\Microsoft\Windows\Temporary Internet Files\Content.IE5\3T6CKFHC\christmas-gift-monsterbrai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339" y="4816450"/>
            <a:ext cx="828093" cy="87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childTnLst>
                          </p:cTn>
                        </p:par>
                        <p:par>
                          <p:cTn id="11" fill="hold">
                            <p:stCondLst>
                              <p:cond delay="2000"/>
                            </p:stCondLst>
                            <p:childTnLst>
                              <p:par>
                                <p:cTn id="12" presetID="10" presetClass="entr" presetSubtype="0" fill="hold" grpId="0" nodeType="afterEffect">
                                  <p:stCondLst>
                                    <p:cond delay="5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par>
                                <p:cTn id="32" presetID="6"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circle(in)">
                                      <p:cBhvr>
                                        <p:cTn id="43" dur="2000"/>
                                        <p:tgtEl>
                                          <p:spTgt spid="32"/>
                                        </p:tgtEl>
                                      </p:cBhvr>
                                    </p:animEffect>
                                  </p:childTnLst>
                                </p:cTn>
                              </p:par>
                              <p:par>
                                <p:cTn id="44" presetID="6"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par>
                                <p:cTn id="47" presetID="6" presetClass="entr" presetSubtype="16"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circle(in)">
                                      <p:cBhvr>
                                        <p:cTn id="49" dur="2000"/>
                                        <p:tgtEl>
                                          <p:spTgt spid="2052"/>
                                        </p:tgtEl>
                                      </p:cBhvr>
                                    </p:animEffect>
                                  </p:childTnLst>
                                </p:cTn>
                              </p:par>
                            </p:childTnLst>
                          </p:cTn>
                        </p:par>
                        <p:par>
                          <p:cTn id="50" fill="hold">
                            <p:stCondLst>
                              <p:cond delay="2000"/>
                            </p:stCondLst>
                            <p:childTnLst>
                              <p:par>
                                <p:cTn id="51" presetID="10" presetClass="entr" presetSubtype="0" fill="hold" grpId="0" nodeType="afterEffect">
                                  <p:stCondLst>
                                    <p:cond delay="5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7"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311351"/>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Avoiding the comparison trap</a:t>
            </a:r>
            <a:endParaRPr lang="en-GB" sz="3600" b="1" u="sng" dirty="0">
              <a:latin typeface="Arial Rounded MT Bold" panose="020F0704030504030204" pitchFamily="34" charset="0"/>
            </a:endParaRPr>
          </a:p>
        </p:txBody>
      </p:sp>
      <p:sp>
        <p:nvSpPr>
          <p:cNvPr id="2" name="Oval 1"/>
          <p:cNvSpPr/>
          <p:nvPr/>
        </p:nvSpPr>
        <p:spPr>
          <a:xfrm>
            <a:off x="2699791" y="2708921"/>
            <a:ext cx="3543913" cy="17281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600" b="1" dirty="0" smtClean="0">
                <a:latin typeface="Arial Rounded MT Bold" panose="020F0704030504030204" pitchFamily="34" charset="0"/>
              </a:rPr>
              <a:t>KNOW WHO YOU ARE</a:t>
            </a:r>
            <a:endParaRPr lang="en-GB" sz="3600" b="1" dirty="0">
              <a:latin typeface="Arial Rounded MT Bold" panose="020F0704030504030204" pitchFamily="34" charset="0"/>
            </a:endParaRPr>
          </a:p>
        </p:txBody>
      </p:sp>
      <p:cxnSp>
        <p:nvCxnSpPr>
          <p:cNvPr id="6" name="Curved Connector 5"/>
          <p:cNvCxnSpPr/>
          <p:nvPr/>
        </p:nvCxnSpPr>
        <p:spPr>
          <a:xfrm rot="5400000" flipH="1" flipV="1">
            <a:off x="5911145" y="2934942"/>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5941551" y="2060848"/>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Read the word</a:t>
            </a:r>
            <a:endParaRPr lang="en-GB" sz="2400" dirty="0">
              <a:solidFill>
                <a:srgbClr val="002060"/>
              </a:solidFill>
              <a:latin typeface="Arial Rounded MT Bold" panose="020F0704030504030204" pitchFamily="34" charset="0"/>
            </a:endParaRPr>
          </a:p>
        </p:txBody>
      </p:sp>
      <p:sp>
        <p:nvSpPr>
          <p:cNvPr id="19" name="Rounded Rectangle 18"/>
          <p:cNvSpPr/>
          <p:nvPr/>
        </p:nvSpPr>
        <p:spPr>
          <a:xfrm>
            <a:off x="395536" y="1538791"/>
            <a:ext cx="8352927" cy="406845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Made in God’s image </a:t>
            </a:r>
            <a:r>
              <a:rPr lang="en-GB" sz="2000" dirty="0" smtClean="0">
                <a:solidFill>
                  <a:srgbClr val="002060"/>
                </a:solidFill>
                <a:latin typeface="Arial Rounded MT Bold" panose="020F0704030504030204" pitchFamily="34" charset="0"/>
              </a:rPr>
              <a:t>(Gen 1:27)</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God’s child </a:t>
            </a:r>
            <a:r>
              <a:rPr lang="en-GB" sz="2000" dirty="0" smtClean="0">
                <a:solidFill>
                  <a:srgbClr val="002060"/>
                </a:solidFill>
                <a:latin typeface="Arial Rounded MT Bold" panose="020F0704030504030204" pitchFamily="34" charset="0"/>
              </a:rPr>
              <a:t>(John 1:12)</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Free from condemnation</a:t>
            </a:r>
            <a:r>
              <a:rPr lang="en-GB" sz="2000" dirty="0" smtClean="0">
                <a:solidFill>
                  <a:srgbClr val="002060"/>
                </a:solidFill>
                <a:latin typeface="Arial Rounded MT Bold" panose="020F0704030504030204" pitchFamily="34" charset="0"/>
              </a:rPr>
              <a:t> (Rom 8:1-2)</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Bought with a price </a:t>
            </a:r>
            <a:r>
              <a:rPr lang="en-GB" sz="2000" dirty="0" smtClean="0">
                <a:solidFill>
                  <a:srgbClr val="002060"/>
                </a:solidFill>
                <a:latin typeface="Arial Rounded MT Bold" panose="020F0704030504030204" pitchFamily="34" charset="0"/>
              </a:rPr>
              <a:t>(1 </a:t>
            </a:r>
            <a:r>
              <a:rPr lang="en-GB" sz="2000" dirty="0" err="1" smtClean="0">
                <a:solidFill>
                  <a:srgbClr val="002060"/>
                </a:solidFill>
                <a:latin typeface="Arial Rounded MT Bold" panose="020F0704030504030204" pitchFamily="34" charset="0"/>
              </a:rPr>
              <a:t>Cor</a:t>
            </a:r>
            <a:r>
              <a:rPr lang="en-GB" sz="2000" dirty="0" smtClean="0">
                <a:solidFill>
                  <a:srgbClr val="002060"/>
                </a:solidFill>
                <a:latin typeface="Arial Rounded MT Bold" panose="020F0704030504030204" pitchFamily="34" charset="0"/>
              </a:rPr>
              <a:t> 6:20)</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Redeemed and forgiven </a:t>
            </a:r>
            <a:r>
              <a:rPr lang="en-GB" sz="2000" dirty="0" smtClean="0">
                <a:solidFill>
                  <a:srgbClr val="002060"/>
                </a:solidFill>
                <a:latin typeface="Arial Rounded MT Bold" panose="020F0704030504030204" pitchFamily="34" charset="0"/>
              </a:rPr>
              <a:t>(Col 1:14)</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Complete in Christ </a:t>
            </a:r>
            <a:r>
              <a:rPr lang="en-GB" sz="2000" dirty="0" smtClean="0">
                <a:solidFill>
                  <a:srgbClr val="002060"/>
                </a:solidFill>
                <a:latin typeface="Arial Rounded MT Bold" panose="020F0704030504030204" pitchFamily="34" charset="0"/>
              </a:rPr>
              <a:t>(Col 2:10)</a:t>
            </a:r>
            <a:endParaRPr lang="en-GB" sz="2800" dirty="0" smtClean="0">
              <a:solidFill>
                <a:srgbClr val="002060"/>
              </a:solidFill>
              <a:latin typeface="Arial Rounded MT Bold" panose="020F0704030504030204" pitchFamily="34" charset="0"/>
            </a:endParaRP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God’s masterpiece </a:t>
            </a:r>
            <a:r>
              <a:rPr lang="en-GB" sz="2000" dirty="0" smtClean="0">
                <a:solidFill>
                  <a:srgbClr val="002060"/>
                </a:solidFill>
                <a:latin typeface="Arial Rounded MT Bold" panose="020F0704030504030204" pitchFamily="34" charset="0"/>
              </a:rPr>
              <a:t>(</a:t>
            </a:r>
            <a:r>
              <a:rPr lang="en-GB" sz="2000" dirty="0" err="1" smtClean="0">
                <a:solidFill>
                  <a:srgbClr val="002060"/>
                </a:solidFill>
                <a:latin typeface="Arial Rounded MT Bold" panose="020F0704030504030204" pitchFamily="34" charset="0"/>
              </a:rPr>
              <a:t>Eph</a:t>
            </a:r>
            <a:r>
              <a:rPr lang="en-GB" sz="2000" dirty="0" smtClean="0">
                <a:solidFill>
                  <a:srgbClr val="002060"/>
                </a:solidFill>
                <a:latin typeface="Arial Rounded MT Bold" panose="020F0704030504030204" pitchFamily="34" charset="0"/>
              </a:rPr>
              <a:t> 2:8-10 NLT</a:t>
            </a:r>
            <a:r>
              <a:rPr lang="en-GB" dirty="0" smtClean="0">
                <a:solidFill>
                  <a:srgbClr val="002060"/>
                </a:solidFill>
                <a:latin typeface="Arial Rounded MT Bold" panose="020F0704030504030204" pitchFamily="34" charset="0"/>
              </a:rPr>
              <a:t>)</a:t>
            </a:r>
          </a:p>
          <a:p>
            <a:pPr marL="457200" indent="-457200">
              <a:buFont typeface="Arial" panose="020B0604020202020204" pitchFamily="34" charset="0"/>
              <a:buChar char="•"/>
            </a:pPr>
            <a:r>
              <a:rPr lang="en-GB" sz="2800" dirty="0" smtClean="0">
                <a:solidFill>
                  <a:srgbClr val="002060"/>
                </a:solidFill>
                <a:latin typeface="Arial Rounded MT Bold" panose="020F0704030504030204" pitchFamily="34" charset="0"/>
              </a:rPr>
              <a:t>Can approach God with confidence</a:t>
            </a:r>
            <a:r>
              <a:rPr lang="en-GB" sz="2000" dirty="0" smtClean="0">
                <a:solidFill>
                  <a:srgbClr val="002060"/>
                </a:solidFill>
                <a:latin typeface="Arial Rounded MT Bold" panose="020F0704030504030204" pitchFamily="34" charset="0"/>
              </a:rPr>
              <a:t> </a:t>
            </a:r>
            <a:r>
              <a:rPr lang="en-GB" dirty="0" smtClean="0">
                <a:solidFill>
                  <a:srgbClr val="002060"/>
                </a:solidFill>
                <a:latin typeface="Arial Rounded MT Bold" panose="020F0704030504030204" pitchFamily="34" charset="0"/>
              </a:rPr>
              <a:t>(</a:t>
            </a:r>
            <a:r>
              <a:rPr lang="en-GB" dirty="0" err="1" smtClean="0">
                <a:solidFill>
                  <a:srgbClr val="002060"/>
                </a:solidFill>
                <a:latin typeface="Arial Rounded MT Bold" panose="020F0704030504030204" pitchFamily="34" charset="0"/>
              </a:rPr>
              <a:t>Eph</a:t>
            </a:r>
            <a:r>
              <a:rPr lang="en-GB" dirty="0" smtClean="0">
                <a:solidFill>
                  <a:srgbClr val="002060"/>
                </a:solidFill>
                <a:latin typeface="Arial Rounded MT Bold" panose="020F0704030504030204" pitchFamily="34" charset="0"/>
              </a:rPr>
              <a:t> 3:12)</a:t>
            </a:r>
          </a:p>
          <a:p>
            <a:pPr marL="457200" indent="-457200" algn="ctr">
              <a:buFont typeface="Arial" panose="020B0604020202020204" pitchFamily="34" charset="0"/>
              <a:buChar char="•"/>
            </a:pPr>
            <a:endParaRPr lang="en-GB" sz="28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40050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2000"/>
                                        <p:tgtEl>
                                          <p:spTgt spid="19">
                                            <p:txEl>
                                              <p:pRg st="0" end="0"/>
                                            </p:txEl>
                                          </p:spTgt>
                                        </p:tgtEl>
                                      </p:cBhvr>
                                    </p:animEffect>
                                    <p:set>
                                      <p:cBhvr>
                                        <p:cTn id="57" dur="1" fill="hold">
                                          <p:stCondLst>
                                            <p:cond delay="1999"/>
                                          </p:stCondLst>
                                        </p:cTn>
                                        <p:tgtEl>
                                          <p:spTgt spid="19">
                                            <p:txEl>
                                              <p:pRg st="0" end="0"/>
                                            </p:txEl>
                                          </p:spTgt>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19">
                                            <p:txEl>
                                              <p:pRg st="1" end="1"/>
                                            </p:txEl>
                                          </p:spTgt>
                                        </p:tgtEl>
                                      </p:cBhvr>
                                    </p:animEffect>
                                    <p:set>
                                      <p:cBhvr>
                                        <p:cTn id="60" dur="1" fill="hold">
                                          <p:stCondLst>
                                            <p:cond delay="1999"/>
                                          </p:stCondLst>
                                        </p:cTn>
                                        <p:tgtEl>
                                          <p:spTgt spid="19">
                                            <p:txEl>
                                              <p:pRg st="1" end="1"/>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19">
                                            <p:txEl>
                                              <p:pRg st="2" end="2"/>
                                            </p:txEl>
                                          </p:spTgt>
                                        </p:tgtEl>
                                      </p:cBhvr>
                                    </p:animEffect>
                                    <p:set>
                                      <p:cBhvr>
                                        <p:cTn id="63" dur="1" fill="hold">
                                          <p:stCondLst>
                                            <p:cond delay="1999"/>
                                          </p:stCondLst>
                                        </p:cTn>
                                        <p:tgtEl>
                                          <p:spTgt spid="19">
                                            <p:txEl>
                                              <p:pRg st="2" end="2"/>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19">
                                            <p:txEl>
                                              <p:pRg st="3" end="3"/>
                                            </p:txEl>
                                          </p:spTgt>
                                        </p:tgtEl>
                                      </p:cBhvr>
                                    </p:animEffect>
                                    <p:set>
                                      <p:cBhvr>
                                        <p:cTn id="66" dur="1" fill="hold">
                                          <p:stCondLst>
                                            <p:cond delay="1999"/>
                                          </p:stCondLst>
                                        </p:cTn>
                                        <p:tgtEl>
                                          <p:spTgt spid="19">
                                            <p:txEl>
                                              <p:pRg st="3" end="3"/>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19">
                                            <p:txEl>
                                              <p:pRg st="4" end="4"/>
                                            </p:txEl>
                                          </p:spTgt>
                                        </p:tgtEl>
                                      </p:cBhvr>
                                    </p:animEffect>
                                    <p:set>
                                      <p:cBhvr>
                                        <p:cTn id="69" dur="1" fill="hold">
                                          <p:stCondLst>
                                            <p:cond delay="1999"/>
                                          </p:stCondLst>
                                        </p:cTn>
                                        <p:tgtEl>
                                          <p:spTgt spid="19">
                                            <p:txEl>
                                              <p:pRg st="4" end="4"/>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19">
                                            <p:txEl>
                                              <p:pRg st="5" end="5"/>
                                            </p:txEl>
                                          </p:spTgt>
                                        </p:tgtEl>
                                      </p:cBhvr>
                                    </p:animEffect>
                                    <p:set>
                                      <p:cBhvr>
                                        <p:cTn id="72" dur="1" fill="hold">
                                          <p:stCondLst>
                                            <p:cond delay="1999"/>
                                          </p:stCondLst>
                                        </p:cTn>
                                        <p:tgtEl>
                                          <p:spTgt spid="19">
                                            <p:txEl>
                                              <p:pRg st="5" end="5"/>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19">
                                            <p:txEl>
                                              <p:pRg st="6" end="6"/>
                                            </p:txEl>
                                          </p:spTgt>
                                        </p:tgtEl>
                                      </p:cBhvr>
                                    </p:animEffect>
                                    <p:set>
                                      <p:cBhvr>
                                        <p:cTn id="75" dur="1" fill="hold">
                                          <p:stCondLst>
                                            <p:cond delay="1999"/>
                                          </p:stCondLst>
                                        </p:cTn>
                                        <p:tgtEl>
                                          <p:spTgt spid="19">
                                            <p:txEl>
                                              <p:pRg st="6" end="6"/>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19">
                                            <p:txEl>
                                              <p:pRg st="7" end="7"/>
                                            </p:txEl>
                                          </p:spTgt>
                                        </p:tgtEl>
                                      </p:cBhvr>
                                    </p:animEffect>
                                    <p:set>
                                      <p:cBhvr>
                                        <p:cTn id="78" dur="1" fill="hold">
                                          <p:stCondLst>
                                            <p:cond delay="1999"/>
                                          </p:stCondLst>
                                        </p:cTn>
                                        <p:tgtEl>
                                          <p:spTgt spid="19">
                                            <p:txEl>
                                              <p:pRg st="7" end="7"/>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19">
                                            <p:bg/>
                                          </p:spTgt>
                                        </p:tgtEl>
                                      </p:cBhvr>
                                    </p:animEffect>
                                    <p:set>
                                      <p:cBhvr>
                                        <p:cTn id="81" dur="1" fill="hold">
                                          <p:stCondLst>
                                            <p:cond delay="1999"/>
                                          </p:stCondLst>
                                        </p:cTn>
                                        <p:tgtEl>
                                          <p:spTgt spid="1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9" grpId="0" animBg="1"/>
      <p:bldP spid="19" grpId="1"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311351"/>
            <a:ext cx="7231843" cy="646331"/>
          </a:xfrm>
          <a:prstGeom prst="rect">
            <a:avLst/>
          </a:prstGeom>
          <a:noFill/>
        </p:spPr>
        <p:txBody>
          <a:bodyPr wrap="square" rtlCol="0">
            <a:spAutoFit/>
          </a:bodyPr>
          <a:lstStyle/>
          <a:p>
            <a:pPr algn="ctr"/>
            <a:r>
              <a:rPr lang="en-GB" sz="3600" b="1" u="sng" dirty="0" smtClean="0">
                <a:latin typeface="Arial Rounded MT Bold" panose="020F0704030504030204" pitchFamily="34" charset="0"/>
              </a:rPr>
              <a:t>Avoiding the comparison trap</a:t>
            </a:r>
            <a:endParaRPr lang="en-GB" sz="3600" b="1" u="sng" dirty="0">
              <a:latin typeface="Arial Rounded MT Bold" panose="020F0704030504030204" pitchFamily="34" charset="0"/>
            </a:endParaRPr>
          </a:p>
        </p:txBody>
      </p:sp>
      <p:sp>
        <p:nvSpPr>
          <p:cNvPr id="2" name="Oval 1"/>
          <p:cNvSpPr/>
          <p:nvPr/>
        </p:nvSpPr>
        <p:spPr>
          <a:xfrm>
            <a:off x="2699791" y="2708921"/>
            <a:ext cx="3543913" cy="17281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600" b="1" dirty="0" smtClean="0">
                <a:latin typeface="a song for jennifer" pitchFamily="2" charset="0"/>
              </a:rPr>
              <a:t>KNOW WHO YOU ARE</a:t>
            </a:r>
            <a:endParaRPr lang="en-GB" sz="3600" b="1" dirty="0">
              <a:latin typeface="a song for jennifer" pitchFamily="2" charset="0"/>
            </a:endParaRPr>
          </a:p>
        </p:txBody>
      </p:sp>
      <p:cxnSp>
        <p:nvCxnSpPr>
          <p:cNvPr id="6" name="Curved Connector 5"/>
          <p:cNvCxnSpPr/>
          <p:nvPr/>
        </p:nvCxnSpPr>
        <p:spPr>
          <a:xfrm rot="5400000" flipH="1" flipV="1">
            <a:off x="5911145" y="2934942"/>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5941551" y="2060848"/>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Read the word</a:t>
            </a:r>
            <a:endParaRPr lang="en-GB" sz="2400" dirty="0">
              <a:solidFill>
                <a:srgbClr val="002060"/>
              </a:solidFill>
              <a:latin typeface="Arial Rounded MT Bold" panose="020F0704030504030204" pitchFamily="34" charset="0"/>
            </a:endParaRPr>
          </a:p>
        </p:txBody>
      </p:sp>
      <p:cxnSp>
        <p:nvCxnSpPr>
          <p:cNvPr id="11" name="Curved Connector 10"/>
          <p:cNvCxnSpPr/>
          <p:nvPr/>
        </p:nvCxnSpPr>
        <p:spPr>
          <a:xfrm rot="16200000" flipH="1">
            <a:off x="5409133" y="4062950"/>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2" name="Oval 11"/>
          <p:cNvSpPr/>
          <p:nvPr/>
        </p:nvSpPr>
        <p:spPr>
          <a:xfrm>
            <a:off x="5292080" y="4825159"/>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Let God affirm you</a:t>
            </a:r>
            <a:endParaRPr lang="en-GB" sz="2400" dirty="0">
              <a:solidFill>
                <a:srgbClr val="002060"/>
              </a:solidFill>
              <a:latin typeface="Arial Rounded MT Bold" panose="020F0704030504030204" pitchFamily="34" charset="0"/>
            </a:endParaRPr>
          </a:p>
        </p:txBody>
      </p:sp>
      <p:cxnSp>
        <p:nvCxnSpPr>
          <p:cNvPr id="17" name="Curved Connector 16"/>
          <p:cNvCxnSpPr/>
          <p:nvPr/>
        </p:nvCxnSpPr>
        <p:spPr>
          <a:xfrm rot="5400000">
            <a:off x="2572576" y="3852891"/>
            <a:ext cx="776093" cy="748324"/>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9" name="Oval 18"/>
          <p:cNvSpPr/>
          <p:nvPr/>
        </p:nvSpPr>
        <p:spPr>
          <a:xfrm flipH="1">
            <a:off x="1045007" y="4615099"/>
            <a:ext cx="2446873" cy="9021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Rounded MT Bold" panose="020F0704030504030204" pitchFamily="34" charset="0"/>
              </a:rPr>
              <a:t>Open your gifts</a:t>
            </a:r>
            <a:endParaRPr lang="en-GB" sz="2400" dirty="0">
              <a:solidFill>
                <a:srgbClr val="002060"/>
              </a:solidFill>
              <a:latin typeface="Arial Rounded MT Bold" panose="020F0704030504030204" pitchFamily="34" charset="0"/>
            </a:endParaRPr>
          </a:p>
        </p:txBody>
      </p:sp>
      <p:sp>
        <p:nvSpPr>
          <p:cNvPr id="20" name="Rounded Rectangle 19"/>
          <p:cNvSpPr/>
          <p:nvPr/>
        </p:nvSpPr>
        <p:spPr>
          <a:xfrm>
            <a:off x="530002" y="1428899"/>
            <a:ext cx="8208912" cy="453650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endParaRPr lang="en-GB" sz="3200" dirty="0" smtClean="0">
              <a:solidFill>
                <a:srgbClr val="002060"/>
              </a:solidFill>
              <a:latin typeface="a song for jennifer" pitchFamily="2" charset="0"/>
            </a:endParaRPr>
          </a:p>
          <a:p>
            <a:pPr marL="457200" indent="-457200">
              <a:buFont typeface="Arial" panose="020B0604020202020204" pitchFamily="34" charset="0"/>
              <a:buChar char="•"/>
            </a:pPr>
            <a:endParaRPr lang="en-GB" sz="3200" dirty="0">
              <a:solidFill>
                <a:srgbClr val="002060"/>
              </a:solidFill>
              <a:latin typeface="a song for jennifer" pitchFamily="2" charset="0"/>
            </a:endParaRPr>
          </a:p>
          <a:p>
            <a:pPr marL="457200" indent="-457200">
              <a:buFont typeface="Arial" panose="020B0604020202020204" pitchFamily="34" charset="0"/>
              <a:buChar char="•"/>
            </a:pPr>
            <a:endParaRPr lang="en-GB" sz="3200" dirty="0" smtClean="0">
              <a:solidFill>
                <a:srgbClr val="002060"/>
              </a:solidFill>
              <a:latin typeface="a song for jennifer" pitchFamily="2" charset="0"/>
            </a:endParaRPr>
          </a:p>
          <a:p>
            <a:pPr marL="457200" indent="-457200">
              <a:buFont typeface="Arial" panose="020B0604020202020204" pitchFamily="34" charset="0"/>
              <a:buChar char="•"/>
            </a:pPr>
            <a:endParaRPr lang="en-GB" sz="3200" dirty="0">
              <a:solidFill>
                <a:srgbClr val="002060"/>
              </a:solidFill>
              <a:latin typeface="a song for jennifer" pitchFamily="2" charset="0"/>
            </a:endParaRPr>
          </a:p>
          <a:p>
            <a:pPr marL="457200" indent="-457200">
              <a:buFont typeface="Arial" panose="020B0604020202020204" pitchFamily="34" charset="0"/>
              <a:buChar char="•"/>
            </a:pPr>
            <a:endParaRPr lang="en-GB" sz="3200" dirty="0" smtClean="0">
              <a:solidFill>
                <a:srgbClr val="002060"/>
              </a:solidFill>
              <a:latin typeface="a song for jennifer" pitchFamily="2" charset="0"/>
            </a:endParaRPr>
          </a:p>
          <a:p>
            <a:pPr marL="457200" indent="-457200">
              <a:buFont typeface="Arial" panose="020B0604020202020204" pitchFamily="34" charset="0"/>
              <a:buChar char="•"/>
            </a:pPr>
            <a:endParaRPr lang="en-GB" sz="2000" dirty="0">
              <a:solidFill>
                <a:srgbClr val="002060"/>
              </a:solidFill>
              <a:latin typeface="a song for jennifer" pitchFamily="2" charset="0"/>
            </a:endParaRPr>
          </a:p>
          <a:p>
            <a:pPr marL="457200" indent="-457200">
              <a:buFont typeface="Arial" panose="020B0604020202020204" pitchFamily="34" charset="0"/>
              <a:buChar char="•"/>
            </a:pPr>
            <a:r>
              <a:rPr lang="en-GB" sz="2400" dirty="0" smtClean="0">
                <a:solidFill>
                  <a:srgbClr val="002060"/>
                </a:solidFill>
                <a:latin typeface="Arial Rounded MT Bold" panose="020F0704030504030204" pitchFamily="34" charset="0"/>
              </a:rPr>
              <a:t>To each one the manifestation of the Spirit is given for the common good </a:t>
            </a:r>
            <a:r>
              <a:rPr lang="en-GB" dirty="0" smtClean="0">
                <a:solidFill>
                  <a:srgbClr val="002060"/>
                </a:solidFill>
                <a:latin typeface="Arial Rounded MT Bold" panose="020F0704030504030204" pitchFamily="34" charset="0"/>
              </a:rPr>
              <a:t>(1 </a:t>
            </a:r>
            <a:r>
              <a:rPr lang="en-GB" dirty="0" err="1" smtClean="0">
                <a:solidFill>
                  <a:srgbClr val="002060"/>
                </a:solidFill>
                <a:latin typeface="Arial Rounded MT Bold" panose="020F0704030504030204" pitchFamily="34" charset="0"/>
              </a:rPr>
              <a:t>Cor</a:t>
            </a:r>
            <a:r>
              <a:rPr lang="en-GB" dirty="0" smtClean="0">
                <a:solidFill>
                  <a:srgbClr val="002060"/>
                </a:solidFill>
                <a:latin typeface="Arial Rounded MT Bold" panose="020F0704030504030204" pitchFamily="34" charset="0"/>
              </a:rPr>
              <a:t> 12:7)</a:t>
            </a:r>
          </a:p>
          <a:p>
            <a:pPr marL="457200" indent="-457200">
              <a:buFont typeface="Arial" panose="020B0604020202020204" pitchFamily="34" charset="0"/>
              <a:buChar char="•"/>
            </a:pPr>
            <a:r>
              <a:rPr lang="en-GB" sz="2400" dirty="0" smtClean="0">
                <a:solidFill>
                  <a:srgbClr val="002060"/>
                </a:solidFill>
                <a:latin typeface="Arial Rounded MT Bold" panose="020F0704030504030204" pitchFamily="34" charset="0"/>
              </a:rPr>
              <a:t>Do not neglect your gift </a:t>
            </a:r>
            <a:r>
              <a:rPr lang="en-GB" dirty="0" smtClean="0">
                <a:solidFill>
                  <a:srgbClr val="002060"/>
                </a:solidFill>
                <a:latin typeface="Arial Rounded MT Bold" panose="020F0704030504030204" pitchFamily="34" charset="0"/>
              </a:rPr>
              <a:t>(1 Tim 4:14)</a:t>
            </a:r>
          </a:p>
          <a:p>
            <a:pPr marL="457200" indent="-457200">
              <a:buFont typeface="Arial" panose="020B0604020202020204" pitchFamily="34" charset="0"/>
              <a:buChar char="•"/>
            </a:pPr>
            <a:endParaRPr lang="en-GB" sz="2400" dirty="0" smtClean="0">
              <a:solidFill>
                <a:srgbClr val="002060"/>
              </a:solidFill>
              <a:latin typeface="a song for jennifer" pitchFamily="2" charset="0"/>
            </a:endParaRPr>
          </a:p>
          <a:p>
            <a:pPr marL="457200" indent="-457200">
              <a:buFont typeface="Arial" panose="020B0604020202020204" pitchFamily="34" charset="0"/>
              <a:buChar char="•"/>
            </a:pPr>
            <a:endParaRPr lang="en-GB" sz="2000" dirty="0" smtClean="0">
              <a:solidFill>
                <a:srgbClr val="002060"/>
              </a:solidFill>
              <a:latin typeface="a song for jennifer" pitchFamily="2" charset="0"/>
            </a:endParaRPr>
          </a:p>
          <a:p>
            <a:pPr marL="457200" indent="-457200" algn="ctr">
              <a:buFont typeface="Arial" panose="020B0604020202020204" pitchFamily="34" charset="0"/>
              <a:buChar char="•"/>
            </a:pPr>
            <a:endParaRPr lang="en-GB" sz="3200" dirty="0">
              <a:solidFill>
                <a:srgbClr val="002060"/>
              </a:solidFill>
              <a:latin typeface="a song for jennifer" pitchFamily="2" charset="0"/>
            </a:endParaRPr>
          </a:p>
        </p:txBody>
      </p:sp>
      <p:grpSp>
        <p:nvGrpSpPr>
          <p:cNvPr id="21" name="Group 20"/>
          <p:cNvGrpSpPr/>
          <p:nvPr/>
        </p:nvGrpSpPr>
        <p:grpSpPr>
          <a:xfrm>
            <a:off x="1767879" y="1693650"/>
            <a:ext cx="1863824" cy="3230908"/>
            <a:chOff x="378012" y="1719454"/>
            <a:chExt cx="2727920" cy="4013802"/>
          </a:xfrm>
        </p:grpSpPr>
        <p:pic>
          <p:nvPicPr>
            <p:cNvPr id="22" name="Picture 2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79384"/>
            <a:stretch/>
          </p:blipFill>
          <p:spPr>
            <a:xfrm>
              <a:off x="378012" y="1719454"/>
              <a:ext cx="2727920" cy="4013802"/>
            </a:xfrm>
            <a:prstGeom prst="rect">
              <a:avLst/>
            </a:prstGeom>
          </p:spPr>
        </p:pic>
        <p:sp>
          <p:nvSpPr>
            <p:cNvPr id="23" name="TextBox 22"/>
            <p:cNvSpPr txBox="1"/>
            <p:nvPr/>
          </p:nvSpPr>
          <p:spPr>
            <a:xfrm>
              <a:off x="1215014" y="2891282"/>
              <a:ext cx="1080120" cy="650003"/>
            </a:xfrm>
            <a:prstGeom prst="rect">
              <a:avLst/>
            </a:prstGeom>
            <a:noFill/>
          </p:spPr>
          <p:txBody>
            <a:bodyPr wrap="square" rtlCol="0">
              <a:spAutoFit/>
            </a:bodyPr>
            <a:lstStyle/>
            <a:p>
              <a:pPr algn="ctr"/>
              <a:r>
                <a:rPr lang="en-GB" sz="2800" b="1" dirty="0" smtClean="0">
                  <a:latin typeface="Arial Rounded MT Bold" panose="020F0704030504030204" pitchFamily="34" charset="0"/>
                </a:rPr>
                <a:t>ME</a:t>
              </a:r>
              <a:endParaRPr lang="en-GB" sz="3200" b="1" dirty="0">
                <a:latin typeface="Arial Rounded MT Bold" panose="020F0704030504030204" pitchFamily="34" charset="0"/>
              </a:endParaRPr>
            </a:p>
          </p:txBody>
        </p:sp>
      </p:grpSp>
      <p:pic>
        <p:nvPicPr>
          <p:cNvPr id="24" name="Picture 23"/>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21016" r="58368"/>
          <a:stretch/>
        </p:blipFill>
        <p:spPr>
          <a:xfrm>
            <a:off x="6094418" y="1603393"/>
            <a:ext cx="1863824" cy="3230908"/>
          </a:xfrm>
          <a:prstGeom prst="rect">
            <a:avLst/>
          </a:prstGeom>
        </p:spPr>
      </p:pic>
      <p:pic>
        <p:nvPicPr>
          <p:cNvPr id="1026" name="Picture 2" descr="http://media.jrn.com/images/Gift+Tower+4578202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708" y="51026288"/>
            <a:ext cx="24561668" cy="39162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jrn.com/images/Gift+Tower+457820299.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618514"/>
            <a:ext cx="1946844" cy="29202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istockimg.com/file_thumbview_approve/19152311/3/stock-photo-19152311-opened-gift-box.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634458" y="2627361"/>
            <a:ext cx="18097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6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20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20">
                                            <p:txEl>
                                              <p:pRg st="7" end="7"/>
                                            </p:txEl>
                                          </p:spTgt>
                                        </p:tgtEl>
                                      </p:cBhvr>
                                    </p:animEffect>
                                    <p:set>
                                      <p:cBhvr>
                                        <p:cTn id="41" dur="1" fill="hold">
                                          <p:stCondLst>
                                            <p:cond delay="1999"/>
                                          </p:stCondLst>
                                        </p:cTn>
                                        <p:tgtEl>
                                          <p:spTgt spid="20">
                                            <p:txEl>
                                              <p:pRg st="7" end="7"/>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20">
                                            <p:txEl>
                                              <p:pRg st="6" end="6"/>
                                            </p:txEl>
                                          </p:spTgt>
                                        </p:tgtEl>
                                      </p:cBhvr>
                                    </p:animEffect>
                                    <p:set>
                                      <p:cBhvr>
                                        <p:cTn id="44" dur="1" fill="hold">
                                          <p:stCondLst>
                                            <p:cond delay="1999"/>
                                          </p:stCondLst>
                                        </p:cTn>
                                        <p:tgtEl>
                                          <p:spTgt spid="20">
                                            <p:txEl>
                                              <p:pRg st="6" end="6"/>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20">
                                            <p:bg/>
                                          </p:spTgt>
                                        </p:tgtEl>
                                      </p:cBhvr>
                                    </p:animEffect>
                                    <p:set>
                                      <p:cBhvr>
                                        <p:cTn id="47" dur="1" fill="hold">
                                          <p:stCondLst>
                                            <p:cond delay="1999"/>
                                          </p:stCondLst>
                                        </p:cTn>
                                        <p:tgtEl>
                                          <p:spTgt spid="20">
                                            <p:bg/>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30"/>
                                        </p:tgtEl>
                                      </p:cBhvr>
                                    </p:animEffect>
                                    <p:set>
                                      <p:cBhvr>
                                        <p:cTn id="53" dur="1" fill="hold">
                                          <p:stCondLst>
                                            <p:cond delay="499"/>
                                          </p:stCondLst>
                                        </p:cTn>
                                        <p:tgtEl>
                                          <p:spTgt spid="103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028"/>
                                        </p:tgtEl>
                                      </p:cBhvr>
                                    </p:animEffect>
                                    <p:set>
                                      <p:cBhvr>
                                        <p:cTn id="59"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uiExpand="1" build="allAtOnce"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1184</TotalTime>
  <Words>406</Words>
  <Application>Microsoft Office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Sketchbook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Bush</dc:creator>
  <cp:lastModifiedBy>Jenny Bush</cp:lastModifiedBy>
  <cp:revision>47</cp:revision>
  <dcterms:created xsi:type="dcterms:W3CDTF">2016-10-03T21:58:19Z</dcterms:created>
  <dcterms:modified xsi:type="dcterms:W3CDTF">2016-10-17T22:23:40Z</dcterms:modified>
</cp:coreProperties>
</file>