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handoutMasterIdLst>
    <p:handoutMasterId r:id="rId18"/>
  </p:handoutMasterIdLst>
  <p:sldIdLst>
    <p:sldId id="256" r:id="rId3"/>
    <p:sldId id="260" r:id="rId4"/>
    <p:sldId id="276" r:id="rId5"/>
    <p:sldId id="262" r:id="rId6"/>
    <p:sldId id="263" r:id="rId7"/>
    <p:sldId id="264" r:id="rId8"/>
    <p:sldId id="266" r:id="rId9"/>
    <p:sldId id="267" r:id="rId10"/>
    <p:sldId id="277" r:id="rId11"/>
    <p:sldId id="278" r:id="rId12"/>
    <p:sldId id="269" r:id="rId13"/>
    <p:sldId id="268" r:id="rId14"/>
    <p:sldId id="265" r:id="rId15"/>
    <p:sldId id="279" r:id="rId16"/>
    <p:sldId id="270"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F187503-7879-42FE-989E-64C1259FEFF6}" type="datetimeFigureOut">
              <a:rPr lang="en-GB" smtClean="0"/>
              <a:t>21/04/2015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FC029D1-855E-47E8-8A2A-9EFB63574C13}" type="slidenum">
              <a:rPr lang="en-GB" smtClean="0"/>
              <a:t>‹#›</a:t>
            </a:fld>
            <a:endParaRPr lang="en-GB"/>
          </a:p>
        </p:txBody>
      </p:sp>
    </p:spTree>
    <p:extLst>
      <p:ext uri="{BB962C8B-B14F-4D97-AF65-F5344CB8AC3E}">
        <p14:creationId xmlns:p14="http://schemas.microsoft.com/office/powerpoint/2010/main" val="35218377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88485F9-DE6D-4361-88B5-0A0894657E83}" type="datetimeFigureOut">
              <a:rPr lang="en-GB" smtClean="0"/>
              <a:t>21/04/2015</a:t>
            </a:fld>
            <a:endParaRPr lang="en-GB"/>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8F377F2-CE0F-4BB2-9CE9-01FD4F03B05A}" type="slidenum">
              <a:rPr lang="en-GB" smtClean="0"/>
              <a:t>‹#›</a:t>
            </a:fld>
            <a:endParaRPr lang="en-GB"/>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8485F9-DE6D-4361-88B5-0A0894657E83}" type="datetimeFigureOut">
              <a:rPr lang="en-GB" smtClean="0"/>
              <a:t>21/04/2015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8F377F2-CE0F-4BB2-9CE9-01FD4F03B05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8485F9-DE6D-4361-88B5-0A0894657E83}" type="datetimeFigureOut">
              <a:rPr lang="en-GB" smtClean="0"/>
              <a:t>21/04/2015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8F377F2-CE0F-4BB2-9CE9-01FD4F03B05A}"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8485F9-DE6D-4361-88B5-0A0894657E83}" type="datetimeFigureOut">
              <a:rPr lang="en-GB" smtClean="0"/>
              <a:t>21/04/2015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38F377F2-CE0F-4BB2-9CE9-01FD4F03B05A}"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4/21/2015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88485F9-DE6D-4361-88B5-0A0894657E83}" type="datetimeFigureOut">
              <a:rPr lang="en-GB" smtClean="0"/>
              <a:t>21/04/2015</a:t>
            </a:fld>
            <a:endParaRPr lang="en-GB"/>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8F377F2-CE0F-4BB2-9CE9-01FD4F03B05A}" type="slidenum">
              <a:rPr lang="en-GB" smtClean="0"/>
              <a:t>‹#›</a:t>
            </a:fld>
            <a:endParaRPr lang="en-GB"/>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8485F9-DE6D-4361-88B5-0A0894657E83}" type="datetimeFigureOut">
              <a:rPr lang="en-GB" smtClean="0"/>
              <a:t>21/04/2015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8F377F2-CE0F-4BB2-9CE9-01FD4F03B05A}" type="slidenum">
              <a:rPr lang="en-GB" smtClean="0"/>
              <a:t>‹#›</a:t>
            </a:fld>
            <a:endParaRPr lang="en-GB"/>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8485F9-DE6D-4361-88B5-0A0894657E83}" type="datetimeFigureOut">
              <a:rPr lang="en-GB" smtClean="0"/>
              <a:t>21/04/2015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8F377F2-CE0F-4BB2-9CE9-01FD4F03B05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8485F9-DE6D-4361-88B5-0A0894657E83}" type="datetimeFigureOut">
              <a:rPr lang="en-GB" smtClean="0"/>
              <a:t>21/04/2015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38F377F2-CE0F-4BB2-9CE9-01FD4F03B05A}" type="slidenum">
              <a:rPr lang="en-GB" smtClean="0"/>
              <a:t>‹#›</a:t>
            </a:fld>
            <a:endParaRPr lang="en-GB"/>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88485F9-DE6D-4361-88B5-0A0894657E83}" type="datetimeFigureOut">
              <a:rPr lang="en-GB" smtClean="0"/>
              <a:t>21/04/2015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38F377F2-CE0F-4BB2-9CE9-01FD4F03B05A}"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88485F9-DE6D-4361-88B5-0A0894657E83}" type="datetimeFigureOut">
              <a:rPr lang="en-GB" smtClean="0"/>
              <a:t>21/04/2015</a:t>
            </a:fld>
            <a:endParaRPr lang="en-GB"/>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8F377F2-CE0F-4BB2-9CE9-01FD4F03B05A}" type="slidenum">
              <a:rPr lang="en-GB" smtClean="0"/>
              <a:t>‹#›</a:t>
            </a:fld>
            <a:endParaRPr lang="en-GB"/>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88485F9-DE6D-4361-88B5-0A0894657E83}" type="datetimeFigureOut">
              <a:rPr lang="en-GB" smtClean="0"/>
              <a:t>21/04/2015</a:t>
            </a:fld>
            <a:endParaRPr lang="en-GB"/>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8F377F2-CE0F-4BB2-9CE9-01FD4F03B05A}" type="slidenum">
              <a:rPr lang="en-GB" smtClean="0"/>
              <a:t>‹#›</a:t>
            </a:fld>
            <a:endParaRPr lang="en-GB"/>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88485F9-DE6D-4361-88B5-0A0894657E83}" type="datetimeFigureOut">
              <a:rPr lang="en-GB" smtClean="0"/>
              <a:t>21/04/2015</a:t>
            </a:fld>
            <a:endParaRPr lang="en-GB"/>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8F377F2-CE0F-4BB2-9CE9-01FD4F03B05A}" type="slidenum">
              <a:rPr lang="en-GB" smtClean="0"/>
              <a:t>‹#›</a:t>
            </a:fld>
            <a:endParaRPr lang="en-GB"/>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4/21/2015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361" y="764704"/>
            <a:ext cx="8503111" cy="1323439"/>
          </a:xfrm>
          <a:prstGeom prst="rect">
            <a:avLst/>
          </a:prstGeom>
          <a:noFill/>
        </p:spPr>
        <p:txBody>
          <a:bodyPr wrap="square" rtlCol="0">
            <a:spAutoFit/>
          </a:bodyPr>
          <a:lstStyle/>
          <a:p>
            <a:pPr algn="ctr"/>
            <a:r>
              <a:rPr lang="en-GB" sz="8000" b="1" dirty="0" smtClean="0">
                <a:latin typeface="Tempus Sans ITC" panose="04020404030D07020202" pitchFamily="82" charset="0"/>
                <a:cs typeface="MV Boli" panose="02000500030200090000" pitchFamily="2" charset="0"/>
              </a:rPr>
              <a:t>The Belt of Truth</a:t>
            </a: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319082" y="3573016"/>
            <a:ext cx="4499668" cy="250106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07426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476672"/>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Truth &amp; Lies</a:t>
            </a:r>
          </a:p>
        </p:txBody>
      </p:sp>
      <p:sp>
        <p:nvSpPr>
          <p:cNvPr id="2" name="TextBox 1"/>
          <p:cNvSpPr txBox="1"/>
          <p:nvPr/>
        </p:nvSpPr>
        <p:spPr>
          <a:xfrm>
            <a:off x="611560" y="1700808"/>
            <a:ext cx="8337754" cy="3785652"/>
          </a:xfrm>
          <a:prstGeom prst="rect">
            <a:avLst/>
          </a:prstGeom>
          <a:noFill/>
        </p:spPr>
        <p:txBody>
          <a:bodyPr wrap="square" rtlCol="0">
            <a:spAutoFit/>
          </a:bodyPr>
          <a:lstStyle/>
          <a:p>
            <a:endParaRPr lang="en-GB" sz="2400" dirty="0" smtClean="0">
              <a:latin typeface="Calibri" panose="020F0502020204030204" pitchFamily="34" charset="0"/>
            </a:endParaRPr>
          </a:p>
          <a:p>
            <a:pPr marL="285750" indent="-285750">
              <a:buFont typeface="Arial" panose="020B0604020202020204" pitchFamily="34" charset="0"/>
              <a:buChar char="•"/>
            </a:pPr>
            <a:r>
              <a:rPr lang="en-GB" sz="2400" dirty="0" smtClean="0">
                <a:latin typeface="Calibri" panose="020F0502020204030204" pitchFamily="34" charset="0"/>
              </a:rPr>
              <a:t>Warring voices </a:t>
            </a:r>
          </a:p>
          <a:p>
            <a:pPr marL="742950" lvl="1" indent="-285750">
              <a:buFont typeface="Arial" panose="020B0604020202020204" pitchFamily="34" charset="0"/>
              <a:buChar char="•"/>
            </a:pPr>
            <a:r>
              <a:rPr lang="en-GB" sz="2400" dirty="0" smtClean="0">
                <a:latin typeface="Calibri" panose="020F0502020204030204" pitchFamily="34" charset="0"/>
              </a:rPr>
              <a:t>culture, upbringing, experiences, words spoken by family, friends, colleagues, bosses </a:t>
            </a:r>
          </a:p>
          <a:p>
            <a:pPr lvl="1"/>
            <a:endParaRPr lang="en-GB" sz="2400" dirty="0" smtClean="0">
              <a:latin typeface="Calibri" panose="020F0502020204030204" pitchFamily="34" charset="0"/>
            </a:endParaRPr>
          </a:p>
          <a:p>
            <a:pPr lvl="1"/>
            <a:endParaRPr lang="en-GB" sz="2400" dirty="0" smtClean="0">
              <a:latin typeface="Calibri" panose="020F0502020204030204" pitchFamily="34" charset="0"/>
            </a:endParaRPr>
          </a:p>
          <a:p>
            <a:pPr marL="285750" indent="-285750">
              <a:buFont typeface="Arial" panose="020B0604020202020204" pitchFamily="34" charset="0"/>
              <a:buChar char="•"/>
            </a:pPr>
            <a:r>
              <a:rPr lang="en-GB" sz="2400" dirty="0" smtClean="0">
                <a:latin typeface="Calibri" panose="020F0502020204030204" pitchFamily="34" charset="0"/>
              </a:rPr>
              <a:t>The dangers of – “always been”, “not enough” and “too much”</a:t>
            </a:r>
          </a:p>
          <a:p>
            <a:pPr marL="285750" indent="-285750">
              <a:buFont typeface="Arial" panose="020B0604020202020204" pitchFamily="34" charset="0"/>
              <a:buChar char="•"/>
            </a:pPr>
            <a:endParaRPr lang="en-GB" sz="2400" dirty="0" smtClean="0">
              <a:latin typeface="Calibri" panose="020F0502020204030204" pitchFamily="34" charset="0"/>
            </a:endParaRPr>
          </a:p>
          <a:p>
            <a:pPr marL="285750" indent="-285750">
              <a:buFont typeface="Arial" panose="020B0604020202020204" pitchFamily="34" charset="0"/>
              <a:buChar char="•"/>
            </a:pPr>
            <a:endParaRPr lang="en-GB" sz="2400" dirty="0" smtClean="0">
              <a:latin typeface="Calibri" panose="020F0502020204030204" pitchFamily="34" charset="0"/>
            </a:endParaRPr>
          </a:p>
          <a:p>
            <a:pPr marL="285750" indent="-285750">
              <a:buFont typeface="Arial" panose="020B0604020202020204" pitchFamily="34" charset="0"/>
              <a:buChar char="•"/>
            </a:pPr>
            <a:r>
              <a:rPr lang="en-GB" sz="2400" dirty="0" smtClean="0">
                <a:latin typeface="Calibri" panose="020F0502020204030204" pitchFamily="34" charset="0"/>
              </a:rPr>
              <a:t>What </a:t>
            </a:r>
            <a:r>
              <a:rPr lang="en-GB" sz="2400" dirty="0">
                <a:latin typeface="Calibri" panose="020F0502020204030204" pitchFamily="34" charset="0"/>
              </a:rPr>
              <a:t>we believe determines how we </a:t>
            </a:r>
            <a:r>
              <a:rPr lang="en-GB" sz="2400" dirty="0" smtClean="0">
                <a:latin typeface="Calibri" panose="020F0502020204030204" pitchFamily="34" charset="0"/>
              </a:rPr>
              <a:t>behave</a:t>
            </a:r>
            <a:endParaRPr lang="en-GB" sz="2400" dirty="0">
              <a:latin typeface="Calibri" panose="020F0502020204030204" pitchFamily="34" charset="0"/>
            </a:endParaRPr>
          </a:p>
        </p:txBody>
      </p:sp>
    </p:spTree>
    <p:extLst>
      <p:ext uri="{BB962C8B-B14F-4D97-AF65-F5344CB8AC3E}">
        <p14:creationId xmlns:p14="http://schemas.microsoft.com/office/powerpoint/2010/main" val="221603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332656"/>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Henri </a:t>
            </a:r>
            <a:r>
              <a:rPr lang="en-GB" sz="4400" b="1" dirty="0" err="1" smtClean="0">
                <a:latin typeface="Tempus Sans ITC" panose="04020404030D07020202" pitchFamily="82" charset="0"/>
                <a:cs typeface="MV Boli" panose="02000500030200090000" pitchFamily="2" charset="0"/>
              </a:rPr>
              <a:t>Nouwen</a:t>
            </a:r>
            <a:endParaRPr lang="en-GB" sz="4400" b="1" dirty="0" smtClean="0">
              <a:latin typeface="Tempus Sans ITC" panose="04020404030D07020202" pitchFamily="82" charset="0"/>
              <a:cs typeface="MV Boli" panose="02000500030200090000" pitchFamily="2" charset="0"/>
            </a:endParaRPr>
          </a:p>
        </p:txBody>
      </p:sp>
      <p:sp>
        <p:nvSpPr>
          <p:cNvPr id="12" name="TextBox 11"/>
          <p:cNvSpPr txBox="1"/>
          <p:nvPr/>
        </p:nvSpPr>
        <p:spPr>
          <a:xfrm>
            <a:off x="446203" y="1415673"/>
            <a:ext cx="8230253" cy="4524315"/>
          </a:xfrm>
          <a:prstGeom prst="rect">
            <a:avLst/>
          </a:prstGeom>
          <a:noFill/>
        </p:spPr>
        <p:txBody>
          <a:bodyPr wrap="square" rtlCol="0">
            <a:spAutoFit/>
          </a:bodyPr>
          <a:lstStyle/>
          <a:p>
            <a:pPr algn="just"/>
            <a:r>
              <a:rPr lang="en-GB" sz="2400" dirty="0" smtClean="0">
                <a:latin typeface="Calibri" panose="020F0502020204030204" pitchFamily="34" charset="0"/>
              </a:rPr>
              <a:t>“Over </a:t>
            </a:r>
            <a:r>
              <a:rPr lang="en-GB" sz="2400" dirty="0">
                <a:latin typeface="Calibri" panose="020F0502020204030204" pitchFamily="34" charset="0"/>
              </a:rPr>
              <a:t>the years, I have come to realize that the greatest trap in our life is not success, popularity, or power, but </a:t>
            </a:r>
            <a:r>
              <a:rPr lang="en-GB" sz="2400" dirty="0" smtClean="0">
                <a:latin typeface="Calibri" panose="020F0502020204030204" pitchFamily="34" charset="0"/>
              </a:rPr>
              <a:t>self-rejection</a:t>
            </a:r>
            <a:r>
              <a:rPr lang="en-GB" sz="2400" dirty="0">
                <a:latin typeface="Calibri" panose="020F0502020204030204" pitchFamily="34" charset="0"/>
              </a:rPr>
              <a:t>. </a:t>
            </a:r>
            <a:r>
              <a:rPr lang="en-GB" sz="2400" dirty="0" smtClean="0">
                <a:latin typeface="Calibri" panose="020F0502020204030204" pitchFamily="34" charset="0"/>
              </a:rPr>
              <a:t>[…] As </a:t>
            </a:r>
            <a:r>
              <a:rPr lang="en-GB" sz="2400" dirty="0">
                <a:latin typeface="Calibri" panose="020F0502020204030204" pitchFamily="34" charset="0"/>
              </a:rPr>
              <a:t>soon as someone accuses me or criticizes me, as soon as I am rejected, left alone, or abandoned, I find myself </a:t>
            </a:r>
            <a:r>
              <a:rPr lang="en-GB" sz="2400" dirty="0" smtClean="0">
                <a:latin typeface="Calibri" panose="020F0502020204030204" pitchFamily="34" charset="0"/>
              </a:rPr>
              <a:t>thinking:</a:t>
            </a:r>
          </a:p>
          <a:p>
            <a:pPr algn="just"/>
            <a:endParaRPr lang="en-GB" sz="2400" dirty="0">
              <a:latin typeface="Calibri" panose="020F0502020204030204" pitchFamily="34" charset="0"/>
            </a:endParaRPr>
          </a:p>
          <a:p>
            <a:pPr algn="ctr"/>
            <a:r>
              <a:rPr lang="en-GB" sz="2400" dirty="0" smtClean="0">
                <a:latin typeface="Calibri" panose="020F0502020204030204" pitchFamily="34" charset="0"/>
              </a:rPr>
              <a:t> </a:t>
            </a:r>
            <a:r>
              <a:rPr lang="en-GB" sz="2400" dirty="0">
                <a:latin typeface="Calibri" panose="020F0502020204030204" pitchFamily="34" charset="0"/>
              </a:rPr>
              <a:t>"Well, that proves once again that I am a </a:t>
            </a:r>
            <a:r>
              <a:rPr lang="en-GB" sz="2400" dirty="0" smtClean="0">
                <a:latin typeface="Calibri" panose="020F0502020204030204" pitchFamily="34" charset="0"/>
              </a:rPr>
              <a:t>nobody…I </a:t>
            </a:r>
            <a:r>
              <a:rPr lang="en-GB" sz="2400" dirty="0">
                <a:latin typeface="Calibri" panose="020F0502020204030204" pitchFamily="34" charset="0"/>
              </a:rPr>
              <a:t>am no good... I deserve to be pushed aside, forgotten, </a:t>
            </a:r>
            <a:endParaRPr lang="en-GB" sz="2400" dirty="0" smtClean="0">
              <a:latin typeface="Calibri" panose="020F0502020204030204" pitchFamily="34" charset="0"/>
            </a:endParaRPr>
          </a:p>
          <a:p>
            <a:pPr algn="ctr"/>
            <a:r>
              <a:rPr lang="en-GB" sz="2400" dirty="0" smtClean="0">
                <a:latin typeface="Calibri" panose="020F0502020204030204" pitchFamily="34" charset="0"/>
              </a:rPr>
              <a:t>rejected</a:t>
            </a:r>
            <a:r>
              <a:rPr lang="en-GB" sz="2400" dirty="0">
                <a:latin typeface="Calibri" panose="020F0502020204030204" pitchFamily="34" charset="0"/>
              </a:rPr>
              <a:t>, </a:t>
            </a:r>
            <a:r>
              <a:rPr lang="en-GB" sz="2400" dirty="0" smtClean="0">
                <a:latin typeface="Calibri" panose="020F0502020204030204" pitchFamily="34" charset="0"/>
              </a:rPr>
              <a:t>and </a:t>
            </a:r>
            <a:r>
              <a:rPr lang="en-GB" sz="2400" dirty="0">
                <a:latin typeface="Calibri" panose="020F0502020204030204" pitchFamily="34" charset="0"/>
              </a:rPr>
              <a:t>abandoned</a:t>
            </a:r>
            <a:r>
              <a:rPr lang="en-GB" sz="2400" dirty="0" smtClean="0">
                <a:latin typeface="Calibri" panose="020F0502020204030204" pitchFamily="34" charset="0"/>
              </a:rPr>
              <a:t>.” </a:t>
            </a:r>
          </a:p>
          <a:p>
            <a:pPr algn="ctr"/>
            <a:endParaRPr lang="en-GB" sz="2400" dirty="0" smtClean="0">
              <a:latin typeface="Calibri" panose="020F0502020204030204" pitchFamily="34" charset="0"/>
            </a:endParaRPr>
          </a:p>
          <a:p>
            <a:pPr algn="just"/>
            <a:r>
              <a:rPr lang="en-GB" sz="2400" dirty="0" smtClean="0">
                <a:latin typeface="Calibri" panose="020F0502020204030204" pitchFamily="34" charset="0"/>
              </a:rPr>
              <a:t>Self-rejection </a:t>
            </a:r>
            <a:r>
              <a:rPr lang="en-GB" sz="2400" dirty="0">
                <a:latin typeface="Calibri" panose="020F0502020204030204" pitchFamily="34" charset="0"/>
              </a:rPr>
              <a:t>is the greatest enemy of the spiritual life because it contradicts the sacred voice that calls us the "Beloved." Being the Beloved constitutes the core truth of our existence</a:t>
            </a:r>
            <a:r>
              <a:rPr lang="en-GB" sz="2400" dirty="0" smtClean="0">
                <a:latin typeface="Calibri" panose="020F0502020204030204" pitchFamily="34" charset="0"/>
              </a:rPr>
              <a:t>.”</a:t>
            </a:r>
            <a:endParaRPr lang="en-GB" sz="2400" dirty="0">
              <a:latin typeface="Calibri" panose="020F0502020204030204" pitchFamily="34" charset="0"/>
            </a:endParaRPr>
          </a:p>
        </p:txBody>
      </p:sp>
    </p:spTree>
    <p:extLst>
      <p:ext uri="{BB962C8B-B14F-4D97-AF65-F5344CB8AC3E}">
        <p14:creationId xmlns:p14="http://schemas.microsoft.com/office/powerpoint/2010/main" val="79180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332656"/>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Ephesians 4:17-24</a:t>
            </a:r>
          </a:p>
        </p:txBody>
      </p:sp>
      <p:sp>
        <p:nvSpPr>
          <p:cNvPr id="12" name="TextBox 11"/>
          <p:cNvSpPr txBox="1"/>
          <p:nvPr/>
        </p:nvSpPr>
        <p:spPr>
          <a:xfrm>
            <a:off x="446203" y="1196752"/>
            <a:ext cx="8230253" cy="5262979"/>
          </a:xfrm>
          <a:prstGeom prst="rect">
            <a:avLst/>
          </a:prstGeom>
          <a:noFill/>
        </p:spPr>
        <p:txBody>
          <a:bodyPr wrap="square" rtlCol="0">
            <a:spAutoFit/>
          </a:bodyPr>
          <a:lstStyle/>
          <a:p>
            <a:pPr algn="just"/>
            <a:r>
              <a:rPr lang="en-GB" sz="2400" b="1" baseline="30000" dirty="0" smtClean="0">
                <a:latin typeface="Calibri" panose="020F0502020204030204" pitchFamily="34" charset="0"/>
              </a:rPr>
              <a:t>17</a:t>
            </a:r>
            <a:r>
              <a:rPr lang="en-GB" sz="2400" b="1" baseline="30000" dirty="0">
                <a:latin typeface="Calibri" panose="020F0502020204030204" pitchFamily="34" charset="0"/>
              </a:rPr>
              <a:t> </a:t>
            </a:r>
            <a:r>
              <a:rPr lang="en-GB" sz="2400" dirty="0">
                <a:latin typeface="Calibri" panose="020F0502020204030204" pitchFamily="34" charset="0"/>
              </a:rPr>
              <a:t>So I tell you this, and insist on it in the Lord, that you must no longer live as the Gentiles do, in the </a:t>
            </a:r>
            <a:r>
              <a:rPr lang="en-GB" sz="2400" b="1" dirty="0">
                <a:solidFill>
                  <a:srgbClr val="C00000"/>
                </a:solidFill>
                <a:latin typeface="Calibri" panose="020F0502020204030204" pitchFamily="34" charset="0"/>
              </a:rPr>
              <a:t>futility of their thinking.</a:t>
            </a:r>
            <a:r>
              <a:rPr lang="en-GB" sz="2400" dirty="0">
                <a:latin typeface="Calibri" panose="020F0502020204030204" pitchFamily="34" charset="0"/>
              </a:rPr>
              <a:t> </a:t>
            </a:r>
            <a:r>
              <a:rPr lang="en-GB" sz="2400" b="1" baseline="30000" dirty="0">
                <a:latin typeface="Calibri" panose="020F0502020204030204" pitchFamily="34" charset="0"/>
              </a:rPr>
              <a:t>18 </a:t>
            </a:r>
            <a:r>
              <a:rPr lang="en-GB" sz="2400" dirty="0">
                <a:latin typeface="Calibri" panose="020F0502020204030204" pitchFamily="34" charset="0"/>
              </a:rPr>
              <a:t>They are darkened in their understanding and separated from the life of God because of the ignorance that is in them due to the </a:t>
            </a:r>
            <a:r>
              <a:rPr lang="en-GB" sz="2400" b="1" dirty="0">
                <a:solidFill>
                  <a:srgbClr val="C00000"/>
                </a:solidFill>
                <a:latin typeface="Calibri" panose="020F0502020204030204" pitchFamily="34" charset="0"/>
              </a:rPr>
              <a:t>hardening of their hearts.</a:t>
            </a:r>
            <a:r>
              <a:rPr lang="en-GB" sz="2400" b="1" dirty="0">
                <a:latin typeface="Calibri" panose="020F0502020204030204" pitchFamily="34" charset="0"/>
              </a:rPr>
              <a:t> </a:t>
            </a:r>
            <a:r>
              <a:rPr lang="en-GB" sz="2400" b="1" baseline="30000" dirty="0">
                <a:latin typeface="Calibri" panose="020F0502020204030204" pitchFamily="34" charset="0"/>
              </a:rPr>
              <a:t>19 </a:t>
            </a:r>
            <a:r>
              <a:rPr lang="en-GB" sz="2400" dirty="0">
                <a:latin typeface="Calibri" panose="020F0502020204030204" pitchFamily="34" charset="0"/>
              </a:rPr>
              <a:t>Having lost all sensitivity, they have given themselves over to sensuality so as to indulge in every kind of impurity, and they are full of greed.</a:t>
            </a:r>
          </a:p>
          <a:p>
            <a:pPr algn="just"/>
            <a:r>
              <a:rPr lang="en-GB" sz="2400" b="1" baseline="30000" dirty="0">
                <a:latin typeface="Calibri" panose="020F0502020204030204" pitchFamily="34" charset="0"/>
              </a:rPr>
              <a:t>20 </a:t>
            </a:r>
            <a:r>
              <a:rPr lang="en-GB" sz="2400" dirty="0">
                <a:latin typeface="Calibri" panose="020F0502020204030204" pitchFamily="34" charset="0"/>
              </a:rPr>
              <a:t>That, however, is not the way of life you learned </a:t>
            </a:r>
            <a:r>
              <a:rPr lang="en-GB" sz="2400" b="1" baseline="30000" dirty="0">
                <a:latin typeface="Calibri" panose="020F0502020204030204" pitchFamily="34" charset="0"/>
              </a:rPr>
              <a:t>21 </a:t>
            </a:r>
            <a:r>
              <a:rPr lang="en-GB" sz="2400" dirty="0">
                <a:latin typeface="Calibri" panose="020F0502020204030204" pitchFamily="34" charset="0"/>
              </a:rPr>
              <a:t>when you heard about Christ and were taught in him in accordance with the </a:t>
            </a:r>
            <a:r>
              <a:rPr lang="en-GB" sz="2400" b="1" dirty="0">
                <a:solidFill>
                  <a:srgbClr val="C00000"/>
                </a:solidFill>
                <a:latin typeface="Calibri" panose="020F0502020204030204" pitchFamily="34" charset="0"/>
              </a:rPr>
              <a:t>truth that is in Jesus.</a:t>
            </a:r>
            <a:r>
              <a:rPr lang="en-GB" sz="2400" b="1" baseline="30000" dirty="0">
                <a:latin typeface="Calibri" panose="020F0502020204030204" pitchFamily="34" charset="0"/>
              </a:rPr>
              <a:t>22 </a:t>
            </a:r>
            <a:r>
              <a:rPr lang="en-GB" sz="2400" dirty="0">
                <a:latin typeface="Calibri" panose="020F0502020204030204" pitchFamily="34" charset="0"/>
              </a:rPr>
              <a:t>You were taught, with regard to your former way of life, to </a:t>
            </a:r>
            <a:r>
              <a:rPr lang="en-GB" sz="2400" b="1" dirty="0">
                <a:solidFill>
                  <a:srgbClr val="C00000"/>
                </a:solidFill>
                <a:latin typeface="Calibri" panose="020F0502020204030204" pitchFamily="34" charset="0"/>
              </a:rPr>
              <a:t>put off your old self</a:t>
            </a:r>
            <a:r>
              <a:rPr lang="en-GB" sz="2400" dirty="0">
                <a:latin typeface="Calibri" panose="020F0502020204030204" pitchFamily="34" charset="0"/>
              </a:rPr>
              <a:t>, which is being corrupted by its deceitful desires; </a:t>
            </a:r>
            <a:r>
              <a:rPr lang="en-GB" sz="2400" b="1" baseline="30000" dirty="0">
                <a:latin typeface="Calibri" panose="020F0502020204030204" pitchFamily="34" charset="0"/>
              </a:rPr>
              <a:t>23 </a:t>
            </a:r>
            <a:r>
              <a:rPr lang="en-GB" sz="2400" dirty="0">
                <a:latin typeface="Calibri" panose="020F0502020204030204" pitchFamily="34" charset="0"/>
              </a:rPr>
              <a:t>to be </a:t>
            </a:r>
            <a:r>
              <a:rPr lang="en-GB" sz="2400" b="1" dirty="0">
                <a:solidFill>
                  <a:srgbClr val="C00000"/>
                </a:solidFill>
                <a:latin typeface="Calibri" panose="020F0502020204030204" pitchFamily="34" charset="0"/>
              </a:rPr>
              <a:t>made new in the attitude of your minds</a:t>
            </a:r>
            <a:r>
              <a:rPr lang="en-GB" sz="2400" dirty="0">
                <a:latin typeface="Calibri" panose="020F0502020204030204" pitchFamily="34" charset="0"/>
              </a:rPr>
              <a:t>; </a:t>
            </a:r>
            <a:r>
              <a:rPr lang="en-GB" sz="2400" b="1" baseline="30000" dirty="0">
                <a:latin typeface="Calibri" panose="020F0502020204030204" pitchFamily="34" charset="0"/>
              </a:rPr>
              <a:t>24 </a:t>
            </a:r>
            <a:r>
              <a:rPr lang="en-GB" sz="2400" dirty="0">
                <a:latin typeface="Calibri" panose="020F0502020204030204" pitchFamily="34" charset="0"/>
              </a:rPr>
              <a:t>and to </a:t>
            </a:r>
            <a:r>
              <a:rPr lang="en-GB" sz="2400" b="1" dirty="0">
                <a:solidFill>
                  <a:srgbClr val="C00000"/>
                </a:solidFill>
                <a:latin typeface="Calibri" panose="020F0502020204030204" pitchFamily="34" charset="0"/>
              </a:rPr>
              <a:t>put on the new self</a:t>
            </a:r>
            <a:r>
              <a:rPr lang="en-GB" sz="2400" dirty="0">
                <a:latin typeface="Calibri" panose="020F0502020204030204" pitchFamily="34" charset="0"/>
              </a:rPr>
              <a:t>, created to be like God in true righteousness and </a:t>
            </a:r>
            <a:r>
              <a:rPr lang="en-GB" sz="2400" dirty="0" smtClean="0">
                <a:latin typeface="Calibri" panose="020F0502020204030204" pitchFamily="34" charset="0"/>
              </a:rPr>
              <a:t>holiness.</a:t>
            </a:r>
            <a:endParaRPr lang="en-GB" sz="2400" dirty="0">
              <a:latin typeface="Calibri" panose="020F0502020204030204" pitchFamily="34" charset="0"/>
            </a:endParaRPr>
          </a:p>
        </p:txBody>
      </p:sp>
    </p:spTree>
    <p:extLst>
      <p:ext uri="{BB962C8B-B14F-4D97-AF65-F5344CB8AC3E}">
        <p14:creationId xmlns:p14="http://schemas.microsoft.com/office/powerpoint/2010/main" val="292306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476672"/>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New self or old self?</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348880"/>
            <a:ext cx="3173338" cy="3173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91319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476672"/>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How do we do it?</a:t>
            </a:r>
          </a:p>
        </p:txBody>
      </p:sp>
      <p:sp>
        <p:nvSpPr>
          <p:cNvPr id="2" name="TextBox 1"/>
          <p:cNvSpPr txBox="1"/>
          <p:nvPr/>
        </p:nvSpPr>
        <p:spPr>
          <a:xfrm>
            <a:off x="611560" y="1560269"/>
            <a:ext cx="8024158" cy="5109091"/>
          </a:xfrm>
          <a:prstGeom prst="rect">
            <a:avLst/>
          </a:prstGeom>
          <a:noFill/>
        </p:spPr>
        <p:txBody>
          <a:bodyPr wrap="square" rtlCol="0">
            <a:spAutoFit/>
          </a:bodyPr>
          <a:lstStyle/>
          <a:p>
            <a:r>
              <a:rPr lang="en-GB" sz="2800" dirty="0" smtClean="0"/>
              <a:t>Being a wise builder</a:t>
            </a:r>
          </a:p>
          <a:p>
            <a:pPr marL="742950" lvl="1" indent="-285750">
              <a:buFont typeface="Arial" panose="020B0604020202020204" pitchFamily="34" charset="0"/>
              <a:buChar char="•"/>
            </a:pPr>
            <a:r>
              <a:rPr lang="en-GB" sz="2800" dirty="0" smtClean="0"/>
              <a:t>Hard work</a:t>
            </a:r>
          </a:p>
          <a:p>
            <a:pPr marL="742950" lvl="1" indent="-285750">
              <a:buFont typeface="Arial" panose="020B0604020202020204" pitchFamily="34" charset="0"/>
              <a:buChar char="•"/>
            </a:pPr>
            <a:r>
              <a:rPr lang="en-GB" sz="2800" dirty="0" smtClean="0"/>
              <a:t>Daily decision not a one-off choice</a:t>
            </a:r>
          </a:p>
          <a:p>
            <a:pPr marL="742950" lvl="1" indent="-285750">
              <a:buFont typeface="Arial" panose="020B0604020202020204" pitchFamily="34" charset="0"/>
              <a:buChar char="•"/>
            </a:pPr>
            <a:r>
              <a:rPr lang="en-GB" sz="2800" dirty="0" smtClean="0"/>
              <a:t>Not starting new building but renewing old</a:t>
            </a:r>
          </a:p>
          <a:p>
            <a:pPr marL="0" lvl="1"/>
            <a:endParaRPr lang="en-GB" sz="2800" dirty="0" smtClean="0"/>
          </a:p>
          <a:p>
            <a:pPr marL="0" lvl="1"/>
            <a:r>
              <a:rPr lang="en-GB" sz="2800" dirty="0" smtClean="0"/>
              <a:t>Recognise </a:t>
            </a:r>
            <a:r>
              <a:rPr lang="en-GB" sz="2800" dirty="0"/>
              <a:t>	 </a:t>
            </a:r>
            <a:r>
              <a:rPr lang="en-GB" sz="2800" dirty="0" smtClean="0"/>
              <a:t> » »</a:t>
            </a:r>
            <a:r>
              <a:rPr lang="en-GB" sz="2800" dirty="0"/>
              <a:t> </a:t>
            </a:r>
            <a:r>
              <a:rPr lang="en-GB" sz="2800" dirty="0" smtClean="0"/>
              <a:t>»	  Repent    » </a:t>
            </a:r>
            <a:r>
              <a:rPr lang="en-GB" sz="2800" dirty="0"/>
              <a:t>» »	 </a:t>
            </a:r>
            <a:r>
              <a:rPr lang="en-GB" sz="2800" dirty="0" smtClean="0"/>
              <a:t>Replace</a:t>
            </a:r>
            <a:endParaRPr lang="en-GB" sz="2800" dirty="0"/>
          </a:p>
          <a:p>
            <a:pPr marL="742950" lvl="1" indent="-285750">
              <a:buFont typeface="Arial" panose="020B0604020202020204" pitchFamily="34" charset="0"/>
              <a:buChar char="•"/>
            </a:pPr>
            <a:r>
              <a:rPr lang="en-GB" sz="2800" dirty="0" smtClean="0"/>
              <a:t>Recognise the lie</a:t>
            </a:r>
          </a:p>
          <a:p>
            <a:pPr marL="1200150" lvl="2" indent="-285750">
              <a:buFont typeface="Arial" panose="020B0604020202020204" pitchFamily="34" charset="0"/>
              <a:buChar char="•"/>
            </a:pPr>
            <a:r>
              <a:rPr lang="en-GB" sz="2800" dirty="0" smtClean="0"/>
              <a:t>Ask God for revelation</a:t>
            </a:r>
          </a:p>
          <a:p>
            <a:pPr marL="1200150" lvl="2" indent="-285750">
              <a:buFont typeface="Arial" panose="020B0604020202020204" pitchFamily="34" charset="0"/>
              <a:buChar char="•"/>
            </a:pPr>
            <a:r>
              <a:rPr lang="en-GB" sz="2800" dirty="0" smtClean="0"/>
              <a:t>Does it bring life or death?</a:t>
            </a:r>
          </a:p>
          <a:p>
            <a:pPr marL="717550" lvl="2" indent="-285750">
              <a:buFont typeface="Arial" panose="020B0604020202020204" pitchFamily="34" charset="0"/>
              <a:buChar char="•"/>
            </a:pPr>
            <a:r>
              <a:rPr lang="en-GB" sz="2800" dirty="0" smtClean="0"/>
              <a:t>Repent</a:t>
            </a:r>
          </a:p>
          <a:p>
            <a:pPr marL="717550" lvl="2" indent="-285750">
              <a:buFont typeface="Arial" panose="020B0604020202020204" pitchFamily="34" charset="0"/>
              <a:buChar char="•"/>
            </a:pPr>
            <a:r>
              <a:rPr lang="en-GB" sz="2800" dirty="0" smtClean="0"/>
              <a:t>Replace with the truth</a:t>
            </a:r>
          </a:p>
          <a:p>
            <a:pPr marL="1200150" lvl="2"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26272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476672"/>
            <a:ext cx="8503111" cy="769441"/>
          </a:xfrm>
          <a:prstGeom prst="rect">
            <a:avLst/>
          </a:prstGeom>
          <a:noFill/>
        </p:spPr>
        <p:txBody>
          <a:bodyPr wrap="square" rtlCol="0">
            <a:spAutoFit/>
          </a:bodyPr>
          <a:lstStyle/>
          <a:p>
            <a:pPr algn="ctr"/>
            <a:r>
              <a:rPr lang="en-GB" sz="4400" b="1" dirty="0" err="1" smtClean="0">
                <a:latin typeface="Tempus Sans ITC" panose="04020404030D07020202" pitchFamily="82" charset="0"/>
                <a:cs typeface="MV Boli" panose="02000500030200090000" pitchFamily="2" charset="0"/>
              </a:rPr>
              <a:t>Søren</a:t>
            </a:r>
            <a:r>
              <a:rPr lang="en-GB" sz="4400" b="1" dirty="0" smtClean="0">
                <a:latin typeface="Tempus Sans ITC" panose="04020404030D07020202" pitchFamily="82" charset="0"/>
                <a:cs typeface="MV Boli" panose="02000500030200090000" pitchFamily="2" charset="0"/>
              </a:rPr>
              <a:t> Kierkegaard</a:t>
            </a:r>
          </a:p>
        </p:txBody>
      </p:sp>
      <p:sp>
        <p:nvSpPr>
          <p:cNvPr id="12" name="TextBox 11"/>
          <p:cNvSpPr txBox="1"/>
          <p:nvPr/>
        </p:nvSpPr>
        <p:spPr>
          <a:xfrm>
            <a:off x="1259632" y="2276872"/>
            <a:ext cx="6574069" cy="2308324"/>
          </a:xfrm>
          <a:prstGeom prst="rect">
            <a:avLst/>
          </a:prstGeom>
          <a:noFill/>
        </p:spPr>
        <p:txBody>
          <a:bodyPr wrap="square" rtlCol="0">
            <a:spAutoFit/>
          </a:bodyPr>
          <a:lstStyle/>
          <a:p>
            <a:pPr algn="ctr"/>
            <a:r>
              <a:rPr lang="en-GB" sz="3600" dirty="0" smtClean="0">
                <a:latin typeface="Calibri" panose="020F0502020204030204" pitchFamily="34" charset="0"/>
              </a:rPr>
              <a:t>“There are two ways to be fooled. One is to believe what isn’t true; the other is to refuse to believe what is true.”</a:t>
            </a:r>
            <a:endParaRPr lang="en-GB" sz="3600" dirty="0">
              <a:latin typeface="Calibri" panose="020F0502020204030204" pitchFamily="34" charset="0"/>
            </a:endParaRPr>
          </a:p>
        </p:txBody>
      </p:sp>
    </p:spTree>
    <p:extLst>
      <p:ext uri="{BB962C8B-B14F-4D97-AF65-F5344CB8AC3E}">
        <p14:creationId xmlns:p14="http://schemas.microsoft.com/office/powerpoint/2010/main" val="294355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476672"/>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The Belt of Truth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348880"/>
            <a:ext cx="3078086" cy="3350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78756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626" y="1772816"/>
            <a:ext cx="7501790" cy="42197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46203" y="476672"/>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The Belt of Truth</a:t>
            </a:r>
          </a:p>
        </p:txBody>
      </p:sp>
    </p:spTree>
    <p:extLst>
      <p:ext uri="{BB962C8B-B14F-4D97-AF65-F5344CB8AC3E}">
        <p14:creationId xmlns:p14="http://schemas.microsoft.com/office/powerpoint/2010/main" val="793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332656"/>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Ephesians 1: 3-23</a:t>
            </a:r>
          </a:p>
        </p:txBody>
      </p:sp>
      <p:sp>
        <p:nvSpPr>
          <p:cNvPr id="12" name="TextBox 11"/>
          <p:cNvSpPr txBox="1"/>
          <p:nvPr/>
        </p:nvSpPr>
        <p:spPr>
          <a:xfrm>
            <a:off x="446203" y="1046341"/>
            <a:ext cx="8230253" cy="5632311"/>
          </a:xfrm>
          <a:prstGeom prst="rect">
            <a:avLst/>
          </a:prstGeom>
          <a:noFill/>
        </p:spPr>
        <p:txBody>
          <a:bodyPr wrap="square" rtlCol="0">
            <a:spAutoFit/>
          </a:bodyPr>
          <a:lstStyle/>
          <a:p>
            <a:pPr algn="just"/>
            <a:r>
              <a:rPr lang="en-GB" sz="2400" b="1" baseline="30000" dirty="0">
                <a:latin typeface="Calibri" panose="020F0502020204030204" pitchFamily="34" charset="0"/>
              </a:rPr>
              <a:t>3 </a:t>
            </a:r>
            <a:r>
              <a:rPr lang="en-GB" sz="2400" dirty="0">
                <a:latin typeface="Calibri" panose="020F0502020204030204" pitchFamily="34" charset="0"/>
              </a:rPr>
              <a:t>Praise be to the God and Father of our Lord Jesus Christ, who has blessed us in the heavenly realms with every spiritual blessing in Christ. </a:t>
            </a:r>
            <a:r>
              <a:rPr lang="en-GB" sz="2400" b="1" baseline="30000" dirty="0">
                <a:latin typeface="Calibri" panose="020F0502020204030204" pitchFamily="34" charset="0"/>
              </a:rPr>
              <a:t>4 </a:t>
            </a:r>
            <a:r>
              <a:rPr lang="en-GB" sz="2400" dirty="0">
                <a:latin typeface="Calibri" panose="020F0502020204030204" pitchFamily="34" charset="0"/>
              </a:rPr>
              <a:t>For he chose us in him before the creation of the world to be holy and blameless in his sight. In love </a:t>
            </a:r>
            <a:r>
              <a:rPr lang="en-GB" sz="2400" b="1" baseline="30000" dirty="0">
                <a:latin typeface="Calibri" panose="020F0502020204030204" pitchFamily="34" charset="0"/>
              </a:rPr>
              <a:t>5 </a:t>
            </a:r>
            <a:r>
              <a:rPr lang="en-GB" sz="2400" dirty="0" smtClean="0">
                <a:latin typeface="Calibri" panose="020F0502020204030204" pitchFamily="34" charset="0"/>
              </a:rPr>
              <a:t>he</a:t>
            </a:r>
            <a:r>
              <a:rPr lang="en-GB" sz="2400" dirty="0">
                <a:latin typeface="Calibri" panose="020F0502020204030204" pitchFamily="34" charset="0"/>
              </a:rPr>
              <a:t> predestined us </a:t>
            </a:r>
            <a:r>
              <a:rPr lang="en-GB" sz="2400" dirty="0" smtClean="0">
                <a:latin typeface="Calibri" panose="020F0502020204030204" pitchFamily="34" charset="0"/>
              </a:rPr>
              <a:t>to be adopted as his sons through </a:t>
            </a:r>
            <a:r>
              <a:rPr lang="en-GB" sz="2400" dirty="0">
                <a:latin typeface="Calibri" panose="020F0502020204030204" pitchFamily="34" charset="0"/>
              </a:rPr>
              <a:t>Jesus Christ, in accordance with his pleasure and will – </a:t>
            </a:r>
            <a:r>
              <a:rPr lang="en-GB" sz="2400" b="1" baseline="30000" dirty="0">
                <a:latin typeface="Calibri" panose="020F0502020204030204" pitchFamily="34" charset="0"/>
              </a:rPr>
              <a:t>6 </a:t>
            </a:r>
            <a:r>
              <a:rPr lang="en-GB" sz="2400" dirty="0">
                <a:latin typeface="Calibri" panose="020F0502020204030204" pitchFamily="34" charset="0"/>
              </a:rPr>
              <a:t>to the praise of his glorious grace, which he has freely given us in the One he loves. </a:t>
            </a:r>
            <a:r>
              <a:rPr lang="en-GB" sz="2400" b="1" baseline="30000" dirty="0">
                <a:latin typeface="Calibri" panose="020F0502020204030204" pitchFamily="34" charset="0"/>
              </a:rPr>
              <a:t>7 </a:t>
            </a:r>
            <a:r>
              <a:rPr lang="en-GB" sz="2400" dirty="0">
                <a:latin typeface="Calibri" panose="020F0502020204030204" pitchFamily="34" charset="0"/>
              </a:rPr>
              <a:t>In him we have redemption through his blood, the forgiveness of sins, in accordance with the riches of God’s grace </a:t>
            </a:r>
            <a:r>
              <a:rPr lang="en-GB" sz="2400" b="1" baseline="30000" dirty="0">
                <a:latin typeface="Calibri" panose="020F0502020204030204" pitchFamily="34" charset="0"/>
              </a:rPr>
              <a:t>8 </a:t>
            </a:r>
            <a:r>
              <a:rPr lang="en-GB" sz="2400" dirty="0">
                <a:latin typeface="Calibri" panose="020F0502020204030204" pitchFamily="34" charset="0"/>
              </a:rPr>
              <a:t>that he lavished on </a:t>
            </a:r>
            <a:r>
              <a:rPr lang="en-GB" sz="2400" dirty="0" smtClean="0">
                <a:latin typeface="Calibri" panose="020F0502020204030204" pitchFamily="34" charset="0"/>
              </a:rPr>
              <a:t>us with </a:t>
            </a:r>
            <a:r>
              <a:rPr lang="en-GB" sz="2400" dirty="0">
                <a:latin typeface="Calibri" panose="020F0502020204030204" pitchFamily="34" charset="0"/>
              </a:rPr>
              <a:t>all wisdom and </a:t>
            </a:r>
            <a:r>
              <a:rPr lang="en-GB" sz="2400" dirty="0" smtClean="0">
                <a:latin typeface="Calibri" panose="020F0502020204030204" pitchFamily="34" charset="0"/>
              </a:rPr>
              <a:t>understanding.</a:t>
            </a:r>
            <a:r>
              <a:rPr lang="en-GB" sz="2400" dirty="0">
                <a:latin typeface="Calibri" panose="020F0502020204030204" pitchFamily="34" charset="0"/>
              </a:rPr>
              <a:t> </a:t>
            </a:r>
            <a:r>
              <a:rPr lang="en-GB" sz="2400" b="1" baseline="30000" dirty="0">
                <a:latin typeface="Calibri" panose="020F0502020204030204" pitchFamily="34" charset="0"/>
              </a:rPr>
              <a:t>9 </a:t>
            </a:r>
            <a:r>
              <a:rPr lang="en-GB" sz="2400" dirty="0" smtClean="0">
                <a:latin typeface="Calibri" panose="020F0502020204030204" pitchFamily="34" charset="0"/>
              </a:rPr>
              <a:t>He</a:t>
            </a:r>
            <a:r>
              <a:rPr lang="en-GB" sz="2400" baseline="30000" dirty="0" smtClean="0">
                <a:latin typeface="Calibri" panose="020F0502020204030204" pitchFamily="34" charset="0"/>
              </a:rPr>
              <a:t> </a:t>
            </a:r>
            <a:r>
              <a:rPr lang="en-GB" sz="2400" dirty="0" smtClean="0">
                <a:latin typeface="Calibri" panose="020F0502020204030204" pitchFamily="34" charset="0"/>
              </a:rPr>
              <a:t>made </a:t>
            </a:r>
            <a:r>
              <a:rPr lang="en-GB" sz="2400" dirty="0">
                <a:latin typeface="Calibri" panose="020F0502020204030204" pitchFamily="34" charset="0"/>
              </a:rPr>
              <a:t>known to us the mystery of his will according to his good pleasure, which he purposed in Christ, </a:t>
            </a:r>
            <a:r>
              <a:rPr lang="en-GB" sz="2400" b="1" baseline="30000" dirty="0">
                <a:latin typeface="Calibri" panose="020F0502020204030204" pitchFamily="34" charset="0"/>
              </a:rPr>
              <a:t>10 </a:t>
            </a:r>
            <a:r>
              <a:rPr lang="en-GB" sz="2400" dirty="0">
                <a:latin typeface="Calibri" panose="020F0502020204030204" pitchFamily="34" charset="0"/>
              </a:rPr>
              <a:t>to be put into effect when the times reach their fulfilment – to bring </a:t>
            </a:r>
            <a:r>
              <a:rPr lang="en-GB" sz="2400" dirty="0" smtClean="0">
                <a:latin typeface="Calibri" panose="020F0502020204030204" pitchFamily="34" charset="0"/>
              </a:rPr>
              <a:t>all things in heaven and on earth together under one head, even Christ.</a:t>
            </a:r>
          </a:p>
        </p:txBody>
      </p:sp>
    </p:spTree>
    <p:extLst>
      <p:ext uri="{BB962C8B-B14F-4D97-AF65-F5344CB8AC3E}">
        <p14:creationId xmlns:p14="http://schemas.microsoft.com/office/powerpoint/2010/main" val="393929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332656"/>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Ephesians 1: 3-23</a:t>
            </a:r>
          </a:p>
        </p:txBody>
      </p:sp>
      <p:sp>
        <p:nvSpPr>
          <p:cNvPr id="12" name="TextBox 11"/>
          <p:cNvSpPr txBox="1"/>
          <p:nvPr/>
        </p:nvSpPr>
        <p:spPr>
          <a:xfrm>
            <a:off x="446203" y="1196752"/>
            <a:ext cx="8230253" cy="4893647"/>
          </a:xfrm>
          <a:prstGeom prst="rect">
            <a:avLst/>
          </a:prstGeom>
          <a:noFill/>
        </p:spPr>
        <p:txBody>
          <a:bodyPr wrap="square" rtlCol="0">
            <a:spAutoFit/>
          </a:bodyPr>
          <a:lstStyle/>
          <a:p>
            <a:pPr algn="just"/>
            <a:r>
              <a:rPr lang="en-GB" sz="2400" b="1" baseline="30000" dirty="0" smtClean="0">
                <a:latin typeface="Calibri" panose="020F0502020204030204" pitchFamily="34" charset="0"/>
              </a:rPr>
              <a:t>11 </a:t>
            </a:r>
            <a:r>
              <a:rPr lang="en-GB" sz="2400" dirty="0" smtClean="0">
                <a:latin typeface="Calibri" panose="020F0502020204030204" pitchFamily="34" charset="0"/>
              </a:rPr>
              <a:t>In him we were also chosen, having been predestined according to the plan of him who works out everything in conformity with the purpose of his will, </a:t>
            </a:r>
            <a:r>
              <a:rPr lang="en-GB" sz="2400" b="1" baseline="30000" dirty="0" smtClean="0">
                <a:latin typeface="Calibri" panose="020F0502020204030204" pitchFamily="34" charset="0"/>
              </a:rPr>
              <a:t>12 </a:t>
            </a:r>
            <a:r>
              <a:rPr lang="en-GB" sz="2400" dirty="0" smtClean="0">
                <a:latin typeface="Calibri" panose="020F0502020204030204" pitchFamily="34" charset="0"/>
              </a:rPr>
              <a:t>in order that we, who were the first to hope in Christ, might be for the praise of his glory. </a:t>
            </a:r>
            <a:r>
              <a:rPr lang="en-GB" sz="2400" b="1" baseline="30000" dirty="0" smtClean="0">
                <a:latin typeface="Calibri" panose="020F0502020204030204" pitchFamily="34" charset="0"/>
              </a:rPr>
              <a:t>13 </a:t>
            </a:r>
            <a:r>
              <a:rPr lang="en-GB" sz="2400" dirty="0" smtClean="0">
                <a:latin typeface="Calibri" panose="020F0502020204030204" pitchFamily="34" charset="0"/>
              </a:rPr>
              <a:t>And you also were included in Christ when you heard the word of truth, the gospel of your salvation. Having believed, you were marked in him with a seal, the promised Holy Spirit, </a:t>
            </a:r>
            <a:r>
              <a:rPr lang="en-GB" sz="2400" b="1" baseline="30000" dirty="0" smtClean="0">
                <a:latin typeface="Calibri" panose="020F0502020204030204" pitchFamily="34" charset="0"/>
              </a:rPr>
              <a:t>14 </a:t>
            </a:r>
            <a:r>
              <a:rPr lang="en-GB" sz="2400" dirty="0" smtClean="0">
                <a:latin typeface="Calibri" panose="020F0502020204030204" pitchFamily="34" charset="0"/>
              </a:rPr>
              <a:t>who is a deposit guaranteeing our inheritance until the redemption of those who are God’s possession – to the praise of his glory.</a:t>
            </a:r>
          </a:p>
          <a:p>
            <a:endParaRPr lang="en-GB" sz="2400" dirty="0" smtClean="0">
              <a:latin typeface="Calibri" panose="020F0502020204030204" pitchFamily="34" charset="0"/>
            </a:endParaRPr>
          </a:p>
          <a:p>
            <a:pPr algn="just"/>
            <a:r>
              <a:rPr lang="en-GB" sz="2400" b="1" baseline="30000" dirty="0" smtClean="0">
                <a:latin typeface="Calibri" panose="020F0502020204030204" pitchFamily="34" charset="0"/>
              </a:rPr>
              <a:t>15 </a:t>
            </a:r>
            <a:r>
              <a:rPr lang="en-GB" sz="2400" dirty="0" smtClean="0">
                <a:latin typeface="Calibri" panose="020F0502020204030204" pitchFamily="34" charset="0"/>
              </a:rPr>
              <a:t>For this reason, ever since I heard about your faith in the Lord Jesus and your love for all the saints, </a:t>
            </a:r>
            <a:r>
              <a:rPr lang="en-GB" sz="2400" b="1" baseline="30000" dirty="0" smtClean="0">
                <a:latin typeface="Calibri" panose="020F0502020204030204" pitchFamily="34" charset="0"/>
              </a:rPr>
              <a:t>16 </a:t>
            </a:r>
            <a:r>
              <a:rPr lang="en-GB" sz="2400" dirty="0" smtClean="0">
                <a:latin typeface="Calibri" panose="020F0502020204030204" pitchFamily="34" charset="0"/>
              </a:rPr>
              <a:t>I have not stopped giving thanks for you, remembering you in my prayers. </a:t>
            </a:r>
          </a:p>
        </p:txBody>
      </p:sp>
    </p:spTree>
    <p:extLst>
      <p:ext uri="{BB962C8B-B14F-4D97-AF65-F5344CB8AC3E}">
        <p14:creationId xmlns:p14="http://schemas.microsoft.com/office/powerpoint/2010/main" val="3120935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332656"/>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Ephesians 1: 3-23</a:t>
            </a:r>
          </a:p>
        </p:txBody>
      </p:sp>
      <p:sp>
        <p:nvSpPr>
          <p:cNvPr id="12" name="TextBox 11"/>
          <p:cNvSpPr txBox="1"/>
          <p:nvPr/>
        </p:nvSpPr>
        <p:spPr>
          <a:xfrm>
            <a:off x="446203" y="1052736"/>
            <a:ext cx="8230253" cy="6001643"/>
          </a:xfrm>
          <a:prstGeom prst="rect">
            <a:avLst/>
          </a:prstGeom>
          <a:noFill/>
        </p:spPr>
        <p:txBody>
          <a:bodyPr wrap="square" rtlCol="0">
            <a:spAutoFit/>
          </a:bodyPr>
          <a:lstStyle/>
          <a:p>
            <a:pPr algn="just"/>
            <a:r>
              <a:rPr lang="en-GB" sz="2400" b="1" baseline="30000" dirty="0" smtClean="0">
                <a:latin typeface="Calibri" panose="020F0502020204030204" pitchFamily="34" charset="0"/>
              </a:rPr>
              <a:t>17 </a:t>
            </a:r>
            <a:r>
              <a:rPr lang="en-GB" sz="2400" dirty="0" smtClean="0">
                <a:latin typeface="Calibri" panose="020F0502020204030204" pitchFamily="34" charset="0"/>
              </a:rPr>
              <a:t>I keep asking that the God of our Lord Jesus Christ, the glorious Father, may give you the Spirit of wisdom and revelation, so that you may know him better. </a:t>
            </a:r>
            <a:r>
              <a:rPr lang="en-GB" sz="2400" b="1" baseline="30000" dirty="0" smtClean="0">
                <a:latin typeface="Calibri" panose="020F0502020204030204" pitchFamily="34" charset="0"/>
              </a:rPr>
              <a:t>18 </a:t>
            </a:r>
            <a:r>
              <a:rPr lang="en-GB" sz="2400" dirty="0" smtClean="0">
                <a:latin typeface="Calibri" panose="020F0502020204030204" pitchFamily="34" charset="0"/>
              </a:rPr>
              <a:t>I pray that the eyes of your heart may be enlightened in order that you may know the hope to which he has called you, the riches of his glorious inheritance in the saints, </a:t>
            </a:r>
            <a:r>
              <a:rPr lang="en-GB" sz="2400" b="1" baseline="30000" dirty="0" smtClean="0">
                <a:latin typeface="Calibri" panose="020F0502020204030204" pitchFamily="34" charset="0"/>
              </a:rPr>
              <a:t>19 </a:t>
            </a:r>
            <a:r>
              <a:rPr lang="en-GB" sz="2400" dirty="0" smtClean="0">
                <a:latin typeface="Calibri" panose="020F0502020204030204" pitchFamily="34" charset="0"/>
              </a:rPr>
              <a:t>and his incomparably great power for us who believe. That power is like the working of his mighty strength,</a:t>
            </a:r>
            <a:r>
              <a:rPr lang="en-GB" sz="2400" b="1" baseline="30000" dirty="0" smtClean="0">
                <a:latin typeface="Calibri" panose="020F0502020204030204" pitchFamily="34" charset="0"/>
              </a:rPr>
              <a:t>20 </a:t>
            </a:r>
            <a:r>
              <a:rPr lang="en-GB" sz="2400" dirty="0" smtClean="0">
                <a:latin typeface="Calibri" panose="020F0502020204030204" pitchFamily="34" charset="0"/>
              </a:rPr>
              <a:t>which he exerted when he raised Christ from the dead and seated him at his right hand in the heavenly realms, </a:t>
            </a:r>
            <a:r>
              <a:rPr lang="en-GB" sz="2400" b="1" baseline="30000" dirty="0" smtClean="0">
                <a:latin typeface="Calibri" panose="020F0502020204030204" pitchFamily="34" charset="0"/>
              </a:rPr>
              <a:t>21 </a:t>
            </a:r>
            <a:r>
              <a:rPr lang="en-GB" sz="2400" dirty="0" smtClean="0">
                <a:latin typeface="Calibri" panose="020F0502020204030204" pitchFamily="34" charset="0"/>
              </a:rPr>
              <a:t>far above all rule and authority, power and dominion, and every title that can be given, not only in the present age but also in the one to come. </a:t>
            </a:r>
            <a:r>
              <a:rPr lang="en-GB" sz="2400" b="1" baseline="30000" dirty="0" smtClean="0">
                <a:latin typeface="Calibri" panose="020F0502020204030204" pitchFamily="34" charset="0"/>
              </a:rPr>
              <a:t>22 </a:t>
            </a:r>
            <a:r>
              <a:rPr lang="en-GB" sz="2400" dirty="0" smtClean="0">
                <a:latin typeface="Calibri" panose="020F0502020204030204" pitchFamily="34" charset="0"/>
              </a:rPr>
              <a:t>And God placed all things under his feet and appointed him to be head over everything for the church, </a:t>
            </a:r>
            <a:r>
              <a:rPr lang="en-GB" sz="2400" b="1" baseline="30000" dirty="0" smtClean="0">
                <a:latin typeface="Calibri" panose="020F0502020204030204" pitchFamily="34" charset="0"/>
              </a:rPr>
              <a:t>23 </a:t>
            </a:r>
            <a:r>
              <a:rPr lang="en-GB" sz="2400" dirty="0" smtClean="0">
                <a:latin typeface="Calibri" panose="020F0502020204030204" pitchFamily="34" charset="0"/>
              </a:rPr>
              <a:t>which is his body, the fullness of him who fills everything in every way.</a:t>
            </a:r>
          </a:p>
          <a:p>
            <a:endParaRPr lang="en-GB" sz="2400" dirty="0">
              <a:latin typeface="Calibri" panose="020F0502020204030204" pitchFamily="34" charset="0"/>
            </a:endParaRPr>
          </a:p>
        </p:txBody>
      </p:sp>
    </p:spTree>
    <p:extLst>
      <p:ext uri="{BB962C8B-B14F-4D97-AF65-F5344CB8AC3E}">
        <p14:creationId xmlns:p14="http://schemas.microsoft.com/office/powerpoint/2010/main" val="28119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476672"/>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Ephesians 1: Who are we?</a:t>
            </a:r>
          </a:p>
        </p:txBody>
      </p:sp>
      <p:sp>
        <p:nvSpPr>
          <p:cNvPr id="2" name="TextBox 1"/>
          <p:cNvSpPr txBox="1"/>
          <p:nvPr/>
        </p:nvSpPr>
        <p:spPr>
          <a:xfrm>
            <a:off x="611560" y="1412776"/>
            <a:ext cx="7992888"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latin typeface="Calibri" panose="020F0502020204030204" pitchFamily="34" charset="0"/>
              </a:rPr>
              <a:t>Blessed with every spiritual blessing (v3)</a:t>
            </a:r>
          </a:p>
          <a:p>
            <a:pPr marL="285750" indent="-285750">
              <a:buFont typeface="Arial" panose="020B0604020202020204" pitchFamily="34" charset="0"/>
              <a:buChar char="•"/>
            </a:pPr>
            <a:r>
              <a:rPr lang="en-GB" sz="2800" dirty="0" smtClean="0">
                <a:latin typeface="Calibri" panose="020F0502020204030204" pitchFamily="34" charset="0"/>
              </a:rPr>
              <a:t>In Christ (v3, 4, 7, 11, 13)</a:t>
            </a:r>
          </a:p>
          <a:p>
            <a:pPr marL="285750" indent="-285750">
              <a:buFont typeface="Arial" panose="020B0604020202020204" pitchFamily="34" charset="0"/>
              <a:buChar char="•"/>
            </a:pPr>
            <a:r>
              <a:rPr lang="en-GB" sz="2800" dirty="0" smtClean="0">
                <a:latin typeface="Calibri" panose="020F0502020204030204" pitchFamily="34" charset="0"/>
              </a:rPr>
              <a:t>Chosen (v4)</a:t>
            </a:r>
          </a:p>
          <a:p>
            <a:pPr marL="285750" indent="-285750">
              <a:buFont typeface="Arial" panose="020B0604020202020204" pitchFamily="34" charset="0"/>
              <a:buChar char="•"/>
            </a:pPr>
            <a:r>
              <a:rPr lang="en-GB" sz="2800" dirty="0" smtClean="0">
                <a:latin typeface="Calibri" panose="020F0502020204030204" pitchFamily="34" charset="0"/>
              </a:rPr>
              <a:t>Predestined (v5)</a:t>
            </a:r>
          </a:p>
          <a:p>
            <a:pPr marL="285750" indent="-285750">
              <a:buFont typeface="Arial" panose="020B0604020202020204" pitchFamily="34" charset="0"/>
              <a:buChar char="•"/>
            </a:pPr>
            <a:r>
              <a:rPr lang="en-GB" sz="2800" dirty="0" smtClean="0">
                <a:latin typeface="Calibri" panose="020F0502020204030204" pitchFamily="34" charset="0"/>
              </a:rPr>
              <a:t>Adopted (v5)</a:t>
            </a:r>
          </a:p>
          <a:p>
            <a:pPr marL="285750" indent="-285750">
              <a:buFont typeface="Arial" panose="020B0604020202020204" pitchFamily="34" charset="0"/>
              <a:buChar char="•"/>
            </a:pPr>
            <a:r>
              <a:rPr lang="en-GB" sz="2800" dirty="0" smtClean="0">
                <a:latin typeface="Calibri" panose="020F0502020204030204" pitchFamily="34" charset="0"/>
              </a:rPr>
              <a:t>Receivers of grace (v6)</a:t>
            </a:r>
          </a:p>
          <a:p>
            <a:pPr marL="285750" indent="-285750">
              <a:buFont typeface="Arial" panose="020B0604020202020204" pitchFamily="34" charset="0"/>
              <a:buChar char="•"/>
            </a:pPr>
            <a:r>
              <a:rPr lang="en-GB" sz="2800" dirty="0" smtClean="0">
                <a:latin typeface="Calibri" panose="020F0502020204030204" pitchFamily="34" charset="0"/>
              </a:rPr>
              <a:t>Redeemed (v7)</a:t>
            </a:r>
          </a:p>
          <a:p>
            <a:pPr marL="285750" indent="-285750">
              <a:buFont typeface="Arial" panose="020B0604020202020204" pitchFamily="34" charset="0"/>
              <a:buChar char="•"/>
            </a:pPr>
            <a:r>
              <a:rPr lang="en-GB" sz="2800" dirty="0" smtClean="0">
                <a:latin typeface="Calibri" panose="020F0502020204030204" pitchFamily="34" charset="0"/>
              </a:rPr>
              <a:t>Forgiven (v7)</a:t>
            </a:r>
          </a:p>
          <a:p>
            <a:pPr marL="285750" indent="-285750">
              <a:buFont typeface="Arial" panose="020B0604020202020204" pitchFamily="34" charset="0"/>
              <a:buChar char="•"/>
            </a:pPr>
            <a:r>
              <a:rPr lang="en-GB" sz="2800" dirty="0" smtClean="0">
                <a:latin typeface="Calibri" panose="020F0502020204030204" pitchFamily="34" charset="0"/>
              </a:rPr>
              <a:t>For the praise of His glory (v12)</a:t>
            </a:r>
          </a:p>
          <a:p>
            <a:pPr marL="285750" indent="-285750">
              <a:buFont typeface="Arial" panose="020B0604020202020204" pitchFamily="34" charset="0"/>
              <a:buChar char="•"/>
            </a:pPr>
            <a:r>
              <a:rPr lang="en-GB" sz="2800" dirty="0" smtClean="0">
                <a:latin typeface="Calibri" panose="020F0502020204030204" pitchFamily="34" charset="0"/>
              </a:rPr>
              <a:t>Included (v13)</a:t>
            </a:r>
          </a:p>
          <a:p>
            <a:pPr marL="285750" indent="-285750">
              <a:buFont typeface="Arial" panose="020B0604020202020204" pitchFamily="34" charset="0"/>
              <a:buChar char="•"/>
            </a:pPr>
            <a:r>
              <a:rPr lang="en-GB" sz="2800" dirty="0" smtClean="0">
                <a:latin typeface="Calibri" panose="020F0502020204030204" pitchFamily="34" charset="0"/>
              </a:rPr>
              <a:t>Marked with the Holy Spirit (v13)</a:t>
            </a:r>
          </a:p>
          <a:p>
            <a:pPr marL="285750" indent="-285750">
              <a:buFont typeface="Arial" panose="020B0604020202020204" pitchFamily="34" charset="0"/>
              <a:buChar char="•"/>
            </a:pPr>
            <a:r>
              <a:rPr lang="en-GB" sz="2800" dirty="0" smtClean="0">
                <a:latin typeface="Calibri" panose="020F0502020204030204" pitchFamily="34" charset="0"/>
              </a:rPr>
              <a:t>Guaranteed an inheritance (v14)</a:t>
            </a:r>
            <a:endParaRPr lang="en-GB" dirty="0"/>
          </a:p>
        </p:txBody>
      </p:sp>
    </p:spTree>
    <p:extLst>
      <p:ext uri="{BB962C8B-B14F-4D97-AF65-F5344CB8AC3E}">
        <p14:creationId xmlns:p14="http://schemas.microsoft.com/office/powerpoint/2010/main" val="36104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476672"/>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Ephesians 2-3: Who are we?</a:t>
            </a:r>
          </a:p>
        </p:txBody>
      </p:sp>
      <p:sp>
        <p:nvSpPr>
          <p:cNvPr id="2" name="TextBox 1"/>
          <p:cNvSpPr txBox="1"/>
          <p:nvPr/>
        </p:nvSpPr>
        <p:spPr>
          <a:xfrm>
            <a:off x="611560" y="1700808"/>
            <a:ext cx="8337754" cy="452431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latin typeface="Calibri" panose="020F0502020204030204" pitchFamily="34" charset="0"/>
              </a:rPr>
              <a:t>Made alive (2v5)</a:t>
            </a:r>
          </a:p>
          <a:p>
            <a:pPr marL="285750" indent="-285750">
              <a:buFont typeface="Arial" panose="020B0604020202020204" pitchFamily="34" charset="0"/>
              <a:buChar char="•"/>
            </a:pPr>
            <a:r>
              <a:rPr lang="en-GB" sz="2800" dirty="0" smtClean="0">
                <a:latin typeface="Calibri" panose="020F0502020204030204" pitchFamily="34" charset="0"/>
              </a:rPr>
              <a:t>Saved (2v5)</a:t>
            </a:r>
          </a:p>
          <a:p>
            <a:pPr marL="285750" indent="-285750">
              <a:buFont typeface="Arial" panose="020B0604020202020204" pitchFamily="34" charset="0"/>
              <a:buChar char="•"/>
            </a:pPr>
            <a:r>
              <a:rPr lang="en-GB" sz="2800" dirty="0" smtClean="0">
                <a:latin typeface="Calibri" panose="020F0502020204030204" pitchFamily="34" charset="0"/>
              </a:rPr>
              <a:t>Raised with Christ (2v6)</a:t>
            </a:r>
          </a:p>
          <a:p>
            <a:pPr marL="285750" indent="-285750">
              <a:buFont typeface="Arial" panose="020B0604020202020204" pitchFamily="34" charset="0"/>
              <a:buChar char="•"/>
            </a:pPr>
            <a:r>
              <a:rPr lang="en-GB" sz="2800" dirty="0" smtClean="0">
                <a:latin typeface="Calibri" panose="020F0502020204030204" pitchFamily="34" charset="0"/>
              </a:rPr>
              <a:t>Seated with Christ in the heavenly realms (2v6)</a:t>
            </a:r>
          </a:p>
          <a:p>
            <a:pPr marL="285750" indent="-285750">
              <a:buFont typeface="Arial" panose="020B0604020202020204" pitchFamily="34" charset="0"/>
              <a:buChar char="•"/>
            </a:pPr>
            <a:r>
              <a:rPr lang="en-GB" sz="2800" dirty="0" smtClean="0">
                <a:latin typeface="Calibri" panose="020F0502020204030204" pitchFamily="34" charset="0"/>
              </a:rPr>
              <a:t>God’s workmanship (2v10)</a:t>
            </a:r>
          </a:p>
          <a:p>
            <a:pPr marL="285750" indent="-285750">
              <a:buFont typeface="Arial" panose="020B0604020202020204" pitchFamily="34" charset="0"/>
              <a:buChar char="•"/>
            </a:pPr>
            <a:r>
              <a:rPr lang="en-GB" sz="2800" dirty="0" smtClean="0">
                <a:latin typeface="Calibri" panose="020F0502020204030204" pitchFamily="34" charset="0"/>
              </a:rPr>
              <a:t>Brought near (2v13)</a:t>
            </a:r>
          </a:p>
          <a:p>
            <a:pPr marL="285750" indent="-285750">
              <a:buFont typeface="Arial" panose="020B0604020202020204" pitchFamily="34" charset="0"/>
              <a:buChar char="•"/>
            </a:pPr>
            <a:r>
              <a:rPr lang="en-GB" sz="2800" dirty="0" smtClean="0">
                <a:latin typeface="Calibri" panose="020F0502020204030204" pitchFamily="34" charset="0"/>
              </a:rPr>
              <a:t>Reconciled to God and each other (2v14-16)</a:t>
            </a:r>
          </a:p>
          <a:p>
            <a:pPr marL="285750" indent="-285750">
              <a:buFont typeface="Arial" panose="020B0604020202020204" pitchFamily="34" charset="0"/>
              <a:buChar char="•"/>
            </a:pPr>
            <a:r>
              <a:rPr lang="en-GB" sz="2800" dirty="0" smtClean="0">
                <a:latin typeface="Calibri" panose="020F0502020204030204" pitchFamily="34" charset="0"/>
              </a:rPr>
              <a:t>Able to approach the Father through the Spirit (2v18)</a:t>
            </a:r>
          </a:p>
          <a:p>
            <a:pPr marL="285750" indent="-285750">
              <a:buFont typeface="Arial" panose="020B0604020202020204" pitchFamily="34" charset="0"/>
              <a:buChar char="•"/>
            </a:pPr>
            <a:r>
              <a:rPr lang="en-GB" sz="2800" dirty="0" smtClean="0">
                <a:latin typeface="Calibri" panose="020F0502020204030204" pitchFamily="34" charset="0"/>
              </a:rPr>
              <a:t>Fellow citizens (2v19)</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6798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6203" y="476672"/>
            <a:ext cx="8503111" cy="769441"/>
          </a:xfrm>
          <a:prstGeom prst="rect">
            <a:avLst/>
          </a:prstGeom>
          <a:noFill/>
        </p:spPr>
        <p:txBody>
          <a:bodyPr wrap="square" rtlCol="0">
            <a:spAutoFit/>
          </a:bodyPr>
          <a:lstStyle/>
          <a:p>
            <a:pPr algn="ctr"/>
            <a:r>
              <a:rPr lang="en-GB" sz="4400" b="1" dirty="0" smtClean="0">
                <a:latin typeface="Tempus Sans ITC" panose="04020404030D07020202" pitchFamily="82" charset="0"/>
                <a:cs typeface="MV Boli" panose="02000500030200090000" pitchFamily="2" charset="0"/>
              </a:rPr>
              <a:t>Natural &amp; Spiritual</a:t>
            </a:r>
          </a:p>
        </p:txBody>
      </p:sp>
      <p:sp>
        <p:nvSpPr>
          <p:cNvPr id="2" name="TextBox 1"/>
          <p:cNvSpPr txBox="1"/>
          <p:nvPr/>
        </p:nvSpPr>
        <p:spPr>
          <a:xfrm>
            <a:off x="611560" y="1700808"/>
            <a:ext cx="8337754" cy="4247317"/>
          </a:xfrm>
          <a:prstGeom prst="rect">
            <a:avLst/>
          </a:prstGeom>
          <a:noFill/>
        </p:spPr>
        <p:txBody>
          <a:bodyPr wrap="square" rtlCol="0">
            <a:spAutoFit/>
          </a:bodyPr>
          <a:lstStyle/>
          <a:p>
            <a:endParaRPr lang="en-GB" dirty="0" smtClean="0"/>
          </a:p>
          <a:p>
            <a:pPr marL="447675" indent="-447675">
              <a:buFont typeface="Arial" panose="020B0604020202020204" pitchFamily="34" charset="0"/>
              <a:buChar char="•"/>
            </a:pPr>
            <a:r>
              <a:rPr lang="en-GB" sz="2800" dirty="0" smtClean="0">
                <a:latin typeface="Calibri" panose="020F0502020204030204" pitchFamily="34" charset="0"/>
              </a:rPr>
              <a:t>‘In the heavenly realms’</a:t>
            </a:r>
          </a:p>
          <a:p>
            <a:pPr marL="447675" indent="-447675">
              <a:buFont typeface="Arial" panose="020B0604020202020204" pitchFamily="34" charset="0"/>
              <a:buChar char="•"/>
            </a:pPr>
            <a:endParaRPr lang="en-GB" sz="2800" dirty="0" smtClean="0">
              <a:latin typeface="Calibri" panose="020F0502020204030204" pitchFamily="34" charset="0"/>
            </a:endParaRPr>
          </a:p>
          <a:p>
            <a:pPr marL="447675" indent="-447675">
              <a:buFont typeface="Arial" panose="020B0604020202020204" pitchFamily="34" charset="0"/>
              <a:buChar char="•"/>
            </a:pPr>
            <a:r>
              <a:rPr lang="en-GB" sz="2800" dirty="0" smtClean="0">
                <a:latin typeface="Calibri" panose="020F0502020204030204" pitchFamily="34" charset="0"/>
              </a:rPr>
              <a:t>What seems true in the natural is often different to the truth in the spiritual realm</a:t>
            </a:r>
          </a:p>
          <a:p>
            <a:pPr marL="1819275" lvl="5" indent="-447675">
              <a:buFont typeface="Arial" panose="020B0604020202020204" pitchFamily="34" charset="0"/>
              <a:buChar char="•"/>
            </a:pPr>
            <a:r>
              <a:rPr lang="en-GB" sz="2800" dirty="0" err="1" smtClean="0">
                <a:latin typeface="Calibri" panose="020F0502020204030204" pitchFamily="34" charset="0"/>
              </a:rPr>
              <a:t>eg</a:t>
            </a:r>
            <a:r>
              <a:rPr lang="en-GB" sz="2800" dirty="0" smtClean="0">
                <a:latin typeface="Calibri" panose="020F0502020204030204" pitchFamily="34" charset="0"/>
              </a:rPr>
              <a:t> Feeding of </a:t>
            </a:r>
            <a:r>
              <a:rPr lang="en-GB" sz="2800" dirty="0">
                <a:latin typeface="Calibri" panose="020F0502020204030204" pitchFamily="34" charset="0"/>
              </a:rPr>
              <a:t>the </a:t>
            </a:r>
            <a:r>
              <a:rPr lang="en-GB" sz="2800" dirty="0" smtClean="0">
                <a:latin typeface="Calibri" panose="020F0502020204030204" pitchFamily="34" charset="0"/>
              </a:rPr>
              <a:t>5000</a:t>
            </a:r>
          </a:p>
          <a:p>
            <a:pPr marL="1819275" lvl="5" indent="-447675">
              <a:buFont typeface="Arial" panose="020B0604020202020204" pitchFamily="34" charset="0"/>
              <a:buChar char="•"/>
            </a:pPr>
            <a:endParaRPr lang="en-GB" sz="2800" dirty="0" smtClean="0">
              <a:latin typeface="Calibri" panose="020F0502020204030204" pitchFamily="34" charset="0"/>
            </a:endParaRPr>
          </a:p>
          <a:p>
            <a:pPr marL="447675" lvl="2" indent="-447675">
              <a:buFont typeface="Arial" panose="020B0604020202020204" pitchFamily="34" charset="0"/>
              <a:buChar char="•"/>
            </a:pPr>
            <a:r>
              <a:rPr lang="en-GB" sz="2800" dirty="0" smtClean="0">
                <a:latin typeface="Calibri" panose="020F0502020204030204" pitchFamily="34" charset="0"/>
              </a:rPr>
              <a:t>Lord’s </a:t>
            </a:r>
            <a:r>
              <a:rPr lang="en-GB" sz="2800" dirty="0">
                <a:latin typeface="Calibri" panose="020F0502020204030204" pitchFamily="34" charset="0"/>
              </a:rPr>
              <a:t>prayer </a:t>
            </a:r>
          </a:p>
          <a:p>
            <a:pPr marL="1362075" lvl="4" indent="-447675">
              <a:buFont typeface="Arial" panose="020B0604020202020204" pitchFamily="34" charset="0"/>
              <a:buChar char="•"/>
            </a:pPr>
            <a:r>
              <a:rPr lang="en-GB" sz="2800" dirty="0" smtClean="0">
                <a:latin typeface="Calibri" panose="020F0502020204030204" pitchFamily="34" charset="0"/>
              </a:rPr>
              <a:t> </a:t>
            </a:r>
            <a:r>
              <a:rPr lang="en-GB" sz="2800" dirty="0">
                <a:latin typeface="Calibri" panose="020F0502020204030204" pitchFamily="34" charset="0"/>
              </a:rPr>
              <a:t>thy kingdom come, thy will be done on earth as in </a:t>
            </a:r>
            <a:r>
              <a:rPr lang="en-GB" sz="2800" dirty="0" smtClean="0">
                <a:latin typeface="Calibri" panose="020F0502020204030204" pitchFamily="34" charset="0"/>
              </a:rPr>
              <a:t>heaven</a:t>
            </a:r>
            <a:endParaRPr lang="en-GB" sz="2800" dirty="0">
              <a:latin typeface="Calibri" panose="020F0502020204030204" pitchFamily="34" charset="0"/>
            </a:endParaRPr>
          </a:p>
        </p:txBody>
      </p:sp>
    </p:spTree>
    <p:extLst>
      <p:ext uri="{BB962C8B-B14F-4D97-AF65-F5344CB8AC3E}">
        <p14:creationId xmlns:p14="http://schemas.microsoft.com/office/powerpoint/2010/main" val="25806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625</TotalTime>
  <Words>455</Words>
  <Application>Microsoft Office PowerPoint</Application>
  <PresentationFormat>On-screen Show (4:3)</PresentationFormat>
  <Paragraphs>78</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Foundry</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Bush</dc:creator>
  <cp:lastModifiedBy>Jenny Bush</cp:lastModifiedBy>
  <cp:revision>36</cp:revision>
  <cp:lastPrinted>2015-04-19T08:10:27Z</cp:lastPrinted>
  <dcterms:created xsi:type="dcterms:W3CDTF">2015-04-16T14:24:19Z</dcterms:created>
  <dcterms:modified xsi:type="dcterms:W3CDTF">2015-04-21T12:07:52Z</dcterms:modified>
</cp:coreProperties>
</file>